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0" r:id="rId2"/>
    <p:sldId id="256" r:id="rId3"/>
    <p:sldId id="308" r:id="rId4"/>
    <p:sldId id="265" r:id="rId5"/>
    <p:sldId id="266" r:id="rId6"/>
    <p:sldId id="272" r:id="rId7"/>
    <p:sldId id="328" r:id="rId8"/>
    <p:sldId id="279" r:id="rId9"/>
    <p:sldId id="323" r:id="rId10"/>
    <p:sldId id="321" r:id="rId11"/>
    <p:sldId id="330" r:id="rId12"/>
    <p:sldId id="326" r:id="rId13"/>
    <p:sldId id="273" r:id="rId14"/>
    <p:sldId id="284" r:id="rId15"/>
    <p:sldId id="320" r:id="rId16"/>
    <p:sldId id="270" r:id="rId17"/>
    <p:sldId id="302" r:id="rId18"/>
    <p:sldId id="285" r:id="rId19"/>
    <p:sldId id="286" r:id="rId20"/>
    <p:sldId id="287" r:id="rId21"/>
    <p:sldId id="319" r:id="rId22"/>
    <p:sldId id="318" r:id="rId23"/>
    <p:sldId id="288" r:id="rId24"/>
    <p:sldId id="292" r:id="rId25"/>
    <p:sldId id="327" r:id="rId26"/>
    <p:sldId id="294" r:id="rId27"/>
    <p:sldId id="293" r:id="rId28"/>
    <p:sldId id="309" r:id="rId29"/>
    <p:sldId id="261" r:id="rId30"/>
    <p:sldId id="262" r:id="rId31"/>
    <p:sldId id="297" r:id="rId32"/>
    <p:sldId id="296" r:id="rId33"/>
    <p:sldId id="274" r:id="rId34"/>
    <p:sldId id="275" r:id="rId35"/>
    <p:sldId id="298" r:id="rId36"/>
    <p:sldId id="299" r:id="rId37"/>
    <p:sldId id="332" r:id="rId38"/>
    <p:sldId id="277" r:id="rId39"/>
    <p:sldId id="301" r:id="rId40"/>
  </p:sldIdLst>
  <p:sldSz cx="9144000" cy="6858000" type="screen4x3"/>
  <p:notesSz cx="6858000" cy="9144000"/>
  <p:custDataLst>
    <p:tags r:id="rId4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CC99"/>
    <a:srgbClr val="DDDDDD"/>
    <a:srgbClr val="FF9966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485" autoAdjust="0"/>
    <p:restoredTop sz="58511" autoAdjust="0"/>
  </p:normalViewPr>
  <p:slideViewPr>
    <p:cSldViewPr>
      <p:cViewPr>
        <p:scale>
          <a:sx n="60" d="100"/>
          <a:sy n="60" d="100"/>
        </p:scale>
        <p:origin x="-422" y="96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390F7C-80B3-40DA-90DA-7FA62D049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6685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9C28F98-6C6C-4E98-9C65-57C3E8B2F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7955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94EBF-5AD1-45BC-95BA-6CE9BD42C64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35000"/>
              </a:spcAft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B2D56-39D3-49DE-84C6-1484539BD99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C4CF1-8DA0-47E3-8BD4-22AE126507F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F8FFCD-2CF6-44D5-B55B-28610219F9E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1ABC0-1816-4A5F-A034-C24CE336621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E14A2E-F6C2-4BDB-B7C3-A9CD80281034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/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9E380B-6FD6-47BA-BC39-D5943F9C227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6AB4B7-809D-4039-A0A8-6A5ECFE4FBB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1D1E5-0D96-48D8-9C9A-5D19761776B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53EAA-48A7-40CD-BDCF-B5BBDD8AD70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79443-42B6-446D-B5A5-8C41C1154DC6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144341-104B-4DC0-8EC2-F450A39D874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8F1FBE-67C8-49CB-849C-0AD22B79376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="0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E7C836-999A-4628-AFDC-401A513FAED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46CE6-4DEC-4EE7-90D3-0328E7A282B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A0A3BA-0AE3-4AF1-8F69-5680180427F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7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F00FD-F6E4-476B-B367-53BC352520F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7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8E2EDB-FB04-4736-8F8F-468B5B40801C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B6D63C-A5AA-4157-AE78-A1A7935B0B8A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2619E3-2C38-4B82-8FFA-EE182FF2B63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6DA1FE-E392-4F06-A54B-DC91A44A5F9D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C52D81-E0A5-4591-99F6-45ED03F1A297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77743F-602D-4219-B8F1-27AA02816AB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DB0874-EFCA-483A-8333-7A819D343DB4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AE81C-E8A8-42C5-A163-77C5E5F60307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761DF-719F-4B15-8524-6CDECE4FF3E0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730F9B-4938-443B-9F71-2C6D3C85691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="0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E29239-0CDC-435F-AA04-AA60B3157153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27AB61-68A2-4C3B-A2D4-74A64EDB064D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CAA6BE-F699-4078-A312-B6CB9AEF4C1E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695DBB-067C-477F-99FF-38BA82C489E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C4F467-1B05-4341-8A15-7B1B2113F6A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207784-AEB3-4D7C-ACD0-58F8860AABC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sym typeface="Symbol" charset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C1DFC-1E9F-47E3-94EF-A63A65C163D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0F8AF-0FDD-42A5-B51F-3A3E3E8135E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94E965-F302-4279-942A-97B81D7D7EA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11188"/>
            <a:ext cx="2057400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11188"/>
            <a:ext cx="6019800" cy="5514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611188"/>
            <a:ext cx="7769225" cy="11430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slideLayout" Target="../slideLayouts/slideLayout6.xml"/><Relationship Id="rId7" Type="http://schemas.openxmlformats.org/officeDocument/2006/relationships/oleObject" Target="../embeddings/oleObject6.bin"/><Relationship Id="rId2" Type="http://schemas.openxmlformats.org/officeDocument/2006/relationships/tags" Target="../tags/tag2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971800" y="152400"/>
            <a:ext cx="3200400" cy="381000"/>
          </a:xfrm>
        </p:spPr>
        <p:txBody>
          <a:bodyPr/>
          <a:lstStyle/>
          <a:p>
            <a:pPr eaLnBrk="1" hangingPunct="1"/>
            <a:r>
              <a:rPr lang="en-US" sz="1800" smtClean="0"/>
              <a:t>The heart as a pump: outline</a:t>
            </a:r>
          </a:p>
        </p:txBody>
      </p:sp>
      <p:sp>
        <p:nvSpPr>
          <p:cNvPr id="9219" name="Text Box 1027"/>
          <p:cNvSpPr txBox="1">
            <a:spLocks noChangeArrowheads="1"/>
          </p:cNvSpPr>
          <p:nvPr/>
        </p:nvSpPr>
        <p:spPr bwMode="auto">
          <a:xfrm>
            <a:off x="2513013" y="814388"/>
            <a:ext cx="4040187" cy="24622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Structure of cardiac muscle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Excitation contraction coupling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Autonomic effects on the heart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Cardiac Function Curve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Cardiac cycle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Ventricular pressure volume loops</a:t>
            </a:r>
          </a:p>
          <a:p>
            <a:pPr>
              <a:spcAft>
                <a:spcPct val="3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Control of heart rate and stroke volume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174625"/>
            <a:ext cx="6477000" cy="850900"/>
          </a:xfrm>
        </p:spPr>
        <p:txBody>
          <a:bodyPr>
            <a:sp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1800" b="1" i="1" dirty="0" smtClean="0"/>
              <a:t>Pulmonary Capillary Wedge Pressure (PCWP) estimates:</a:t>
            </a:r>
            <a:br>
              <a:rPr lang="en-US" sz="1800" b="1" i="1" dirty="0" smtClean="0"/>
            </a:br>
            <a:r>
              <a:rPr lang="en-US" sz="1800" b="1" i="1" dirty="0" smtClean="0"/>
              <a:t>   left atrial pressure = preload for left ventricle</a:t>
            </a:r>
            <a:br>
              <a:rPr lang="en-US" sz="1800" b="1" i="1" dirty="0" smtClean="0"/>
            </a:br>
            <a:r>
              <a:rPr lang="en-US" sz="1800" b="1" i="1" dirty="0" smtClean="0"/>
              <a:t>   left ventricular pressure during diastole</a:t>
            </a:r>
          </a:p>
        </p:txBody>
      </p:sp>
      <p:sp>
        <p:nvSpPr>
          <p:cNvPr id="19459" name="Text Box 24"/>
          <p:cNvSpPr txBox="1">
            <a:spLocks noChangeArrowheads="1"/>
          </p:cNvSpPr>
          <p:nvPr/>
        </p:nvSpPr>
        <p:spPr bwMode="auto">
          <a:xfrm>
            <a:off x="609600" y="4267200"/>
            <a:ext cx="8229600" cy="240665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 anchorCtr="1">
            <a:spAutoFit/>
          </a:bodyPr>
          <a:lstStyle/>
          <a:p>
            <a:pPr eaLnBrk="0" hangingPunct="0">
              <a:spcAft>
                <a:spcPts val="600"/>
              </a:spcAft>
            </a:pPr>
            <a:r>
              <a:rPr lang="en-US" sz="1700" dirty="0">
                <a:latin typeface="Arial" charset="0"/>
              </a:rPr>
              <a:t>To measure PCWP a catheter is passed from the femoral vein into the right heart and advanced as far as possible into </a:t>
            </a:r>
            <a:r>
              <a:rPr lang="en-US" sz="1700" dirty="0" smtClean="0">
                <a:latin typeface="Arial" charset="0"/>
              </a:rPr>
              <a:t>a branch of the </a:t>
            </a:r>
            <a:r>
              <a:rPr lang="en-US" sz="1700" dirty="0">
                <a:latin typeface="Arial" charset="0"/>
              </a:rPr>
              <a:t>pulmonary arteries. Blood flow </a:t>
            </a:r>
            <a:r>
              <a:rPr lang="en-US" sz="1700" dirty="0" smtClean="0">
                <a:latin typeface="Arial" charset="0"/>
              </a:rPr>
              <a:t>around the catheter is </a:t>
            </a:r>
            <a:r>
              <a:rPr lang="en-US" sz="1700" dirty="0">
                <a:latin typeface="Arial" charset="0"/>
              </a:rPr>
              <a:t>blocked by inflating a balloon.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In the absence of flow, pressure is the same everywhere in the column of fluid between the tip of the catheter &amp; the left atrium.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 dirty="0">
                <a:latin typeface="Arial" charset="0"/>
              </a:rPr>
              <a:t>Further, when the mitral valve is open during diastole pressure at the catheter estimates left ventricular pressure </a:t>
            </a:r>
            <a:r>
              <a:rPr lang="en-US" sz="1700" dirty="0" smtClean="0">
                <a:latin typeface="Arial" charset="0"/>
              </a:rPr>
              <a:t>(also an estimate of preload </a:t>
            </a:r>
            <a:r>
              <a:rPr lang="en-US" sz="1700" dirty="0">
                <a:latin typeface="Arial" charset="0"/>
              </a:rPr>
              <a:t>for the left ventricle).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 dirty="0">
                <a:latin typeface="Arial" charset="0"/>
              </a:rPr>
              <a:t>PCWP is measured in the ICU to monitor cardiac function.</a:t>
            </a:r>
          </a:p>
        </p:txBody>
      </p:sp>
      <p:grpSp>
        <p:nvGrpSpPr>
          <p:cNvPr id="19460" name="Group 26"/>
          <p:cNvGrpSpPr>
            <a:grpSpLocks/>
          </p:cNvGrpSpPr>
          <p:nvPr/>
        </p:nvGrpSpPr>
        <p:grpSpPr bwMode="auto">
          <a:xfrm>
            <a:off x="1066800" y="1066800"/>
            <a:ext cx="7467600" cy="3063875"/>
            <a:chOff x="672" y="672"/>
            <a:chExt cx="4704" cy="1930"/>
          </a:xfrm>
        </p:grpSpPr>
        <p:grpSp>
          <p:nvGrpSpPr>
            <p:cNvPr id="19461" name="Group 15"/>
            <p:cNvGrpSpPr>
              <a:grpSpLocks/>
            </p:cNvGrpSpPr>
            <p:nvPr/>
          </p:nvGrpSpPr>
          <p:grpSpPr bwMode="auto">
            <a:xfrm>
              <a:off x="1680" y="672"/>
              <a:ext cx="2976" cy="1920"/>
              <a:chOff x="528" y="624"/>
              <a:chExt cx="4507" cy="2611"/>
            </a:xfrm>
          </p:grpSpPr>
          <p:grpSp>
            <p:nvGrpSpPr>
              <p:cNvPr id="19471" name="Group 10"/>
              <p:cNvGrpSpPr>
                <a:grpSpLocks/>
              </p:cNvGrpSpPr>
              <p:nvPr/>
            </p:nvGrpSpPr>
            <p:grpSpPr bwMode="auto">
              <a:xfrm>
                <a:off x="528" y="624"/>
                <a:ext cx="4507" cy="2611"/>
                <a:chOff x="997" y="1200"/>
                <a:chExt cx="4374" cy="2275"/>
              </a:xfrm>
            </p:grpSpPr>
            <p:sp>
              <p:nvSpPr>
                <p:cNvPr id="19475" name="Freeform 5"/>
                <p:cNvSpPr>
                  <a:spLocks/>
                </p:cNvSpPr>
                <p:nvPr/>
              </p:nvSpPr>
              <p:spPr bwMode="auto">
                <a:xfrm>
                  <a:off x="1008" y="1200"/>
                  <a:ext cx="4363" cy="2275"/>
                </a:xfrm>
                <a:custGeom>
                  <a:avLst/>
                  <a:gdLst>
                    <a:gd name="T0" fmla="*/ 258 w 4363"/>
                    <a:gd name="T1" fmla="*/ 680 h 2275"/>
                    <a:gd name="T2" fmla="*/ 498 w 4363"/>
                    <a:gd name="T3" fmla="*/ 200 h 2275"/>
                    <a:gd name="T4" fmla="*/ 930 w 4363"/>
                    <a:gd name="T5" fmla="*/ 8 h 2275"/>
                    <a:gd name="T6" fmla="*/ 1410 w 4363"/>
                    <a:gd name="T7" fmla="*/ 152 h 2275"/>
                    <a:gd name="T8" fmla="*/ 2130 w 4363"/>
                    <a:gd name="T9" fmla="*/ 56 h 2275"/>
                    <a:gd name="T10" fmla="*/ 2562 w 4363"/>
                    <a:gd name="T11" fmla="*/ 200 h 2275"/>
                    <a:gd name="T12" fmla="*/ 2885 w 4363"/>
                    <a:gd name="T13" fmla="*/ 463 h 2275"/>
                    <a:gd name="T14" fmla="*/ 2994 w 4363"/>
                    <a:gd name="T15" fmla="*/ 968 h 2275"/>
                    <a:gd name="T16" fmla="*/ 3234 w 4363"/>
                    <a:gd name="T17" fmla="*/ 1256 h 2275"/>
                    <a:gd name="T18" fmla="*/ 3426 w 4363"/>
                    <a:gd name="T19" fmla="*/ 1016 h 2275"/>
                    <a:gd name="T20" fmla="*/ 3744 w 4363"/>
                    <a:gd name="T21" fmla="*/ 1301 h 2275"/>
                    <a:gd name="T22" fmla="*/ 3712 w 4363"/>
                    <a:gd name="T23" fmla="*/ 1657 h 2275"/>
                    <a:gd name="T24" fmla="*/ 3858 w 4363"/>
                    <a:gd name="T25" fmla="*/ 1352 h 2275"/>
                    <a:gd name="T26" fmla="*/ 4236 w 4363"/>
                    <a:gd name="T27" fmla="*/ 1772 h 2275"/>
                    <a:gd name="T28" fmla="*/ 4267 w 4363"/>
                    <a:gd name="T29" fmla="*/ 2212 h 2275"/>
                    <a:gd name="T30" fmla="*/ 3660 w 4363"/>
                    <a:gd name="T31" fmla="*/ 2149 h 2275"/>
                    <a:gd name="T32" fmla="*/ 3234 w 4363"/>
                    <a:gd name="T33" fmla="*/ 1928 h 2275"/>
                    <a:gd name="T34" fmla="*/ 3639 w 4363"/>
                    <a:gd name="T35" fmla="*/ 1772 h 2275"/>
                    <a:gd name="T36" fmla="*/ 3234 w 4363"/>
                    <a:gd name="T37" fmla="*/ 1832 h 2275"/>
                    <a:gd name="T38" fmla="*/ 3138 w 4363"/>
                    <a:gd name="T39" fmla="*/ 1448 h 2275"/>
                    <a:gd name="T40" fmla="*/ 2812 w 4363"/>
                    <a:gd name="T41" fmla="*/ 1102 h 2275"/>
                    <a:gd name="T42" fmla="*/ 2435 w 4363"/>
                    <a:gd name="T43" fmla="*/ 1217 h 2275"/>
                    <a:gd name="T44" fmla="*/ 1890 w 4363"/>
                    <a:gd name="T45" fmla="*/ 1112 h 2275"/>
                    <a:gd name="T46" fmla="*/ 1471 w 4363"/>
                    <a:gd name="T47" fmla="*/ 871 h 2275"/>
                    <a:gd name="T48" fmla="*/ 1293 w 4363"/>
                    <a:gd name="T49" fmla="*/ 452 h 2275"/>
                    <a:gd name="T50" fmla="*/ 686 w 4363"/>
                    <a:gd name="T51" fmla="*/ 389 h 2275"/>
                    <a:gd name="T52" fmla="*/ 344 w 4363"/>
                    <a:gd name="T53" fmla="*/ 1352 h 2275"/>
                    <a:gd name="T54" fmla="*/ 264 w 4363"/>
                    <a:gd name="T55" fmla="*/ 1514 h 2275"/>
                    <a:gd name="T56" fmla="*/ 34 w 4363"/>
                    <a:gd name="T57" fmla="*/ 1438 h 2275"/>
                    <a:gd name="T58" fmla="*/ 58 w 4363"/>
                    <a:gd name="T59" fmla="*/ 1262 h 2275"/>
                    <a:gd name="T60" fmla="*/ 258 w 4363"/>
                    <a:gd name="T61" fmla="*/ 680 h 227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4363"/>
                    <a:gd name="T94" fmla="*/ 0 h 2275"/>
                    <a:gd name="T95" fmla="*/ 4363 w 4363"/>
                    <a:gd name="T96" fmla="*/ 2275 h 227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4363" h="2275">
                      <a:moveTo>
                        <a:pt x="258" y="680"/>
                      </a:moveTo>
                      <a:cubicBezTo>
                        <a:pt x="338" y="480"/>
                        <a:pt x="386" y="312"/>
                        <a:pt x="498" y="200"/>
                      </a:cubicBezTo>
                      <a:cubicBezTo>
                        <a:pt x="610" y="88"/>
                        <a:pt x="778" y="16"/>
                        <a:pt x="930" y="8"/>
                      </a:cubicBezTo>
                      <a:cubicBezTo>
                        <a:pt x="1082" y="0"/>
                        <a:pt x="1210" y="144"/>
                        <a:pt x="1410" y="152"/>
                      </a:cubicBezTo>
                      <a:cubicBezTo>
                        <a:pt x="1610" y="160"/>
                        <a:pt x="1938" y="48"/>
                        <a:pt x="2130" y="56"/>
                      </a:cubicBezTo>
                      <a:cubicBezTo>
                        <a:pt x="2322" y="64"/>
                        <a:pt x="2436" y="132"/>
                        <a:pt x="2562" y="200"/>
                      </a:cubicBezTo>
                      <a:cubicBezTo>
                        <a:pt x="2688" y="268"/>
                        <a:pt x="2813" y="335"/>
                        <a:pt x="2885" y="463"/>
                      </a:cubicBezTo>
                      <a:cubicBezTo>
                        <a:pt x="2957" y="591"/>
                        <a:pt x="2936" y="836"/>
                        <a:pt x="2994" y="968"/>
                      </a:cubicBezTo>
                      <a:cubicBezTo>
                        <a:pt x="3052" y="1100"/>
                        <a:pt x="3162" y="1248"/>
                        <a:pt x="3234" y="1256"/>
                      </a:cubicBezTo>
                      <a:cubicBezTo>
                        <a:pt x="3306" y="1264"/>
                        <a:pt x="3341" y="1008"/>
                        <a:pt x="3426" y="1016"/>
                      </a:cubicBezTo>
                      <a:cubicBezTo>
                        <a:pt x="3511" y="1024"/>
                        <a:pt x="3696" y="1194"/>
                        <a:pt x="3744" y="1301"/>
                      </a:cubicBezTo>
                      <a:cubicBezTo>
                        <a:pt x="3792" y="1408"/>
                        <a:pt x="3693" y="1648"/>
                        <a:pt x="3712" y="1657"/>
                      </a:cubicBezTo>
                      <a:cubicBezTo>
                        <a:pt x="3731" y="1666"/>
                        <a:pt x="3771" y="1333"/>
                        <a:pt x="3858" y="1352"/>
                      </a:cubicBezTo>
                      <a:cubicBezTo>
                        <a:pt x="3945" y="1371"/>
                        <a:pt x="4168" y="1629"/>
                        <a:pt x="4236" y="1772"/>
                      </a:cubicBezTo>
                      <a:cubicBezTo>
                        <a:pt x="4304" y="1915"/>
                        <a:pt x="4363" y="2149"/>
                        <a:pt x="4267" y="2212"/>
                      </a:cubicBezTo>
                      <a:cubicBezTo>
                        <a:pt x="4171" y="2275"/>
                        <a:pt x="3832" y="2196"/>
                        <a:pt x="3660" y="2149"/>
                      </a:cubicBezTo>
                      <a:cubicBezTo>
                        <a:pt x="3488" y="2102"/>
                        <a:pt x="3237" y="1991"/>
                        <a:pt x="3234" y="1928"/>
                      </a:cubicBezTo>
                      <a:cubicBezTo>
                        <a:pt x="3231" y="1865"/>
                        <a:pt x="3639" y="1788"/>
                        <a:pt x="3639" y="1772"/>
                      </a:cubicBezTo>
                      <a:cubicBezTo>
                        <a:pt x="3639" y="1756"/>
                        <a:pt x="3318" y="1886"/>
                        <a:pt x="3234" y="1832"/>
                      </a:cubicBezTo>
                      <a:cubicBezTo>
                        <a:pt x="3150" y="1778"/>
                        <a:pt x="3208" y="1570"/>
                        <a:pt x="3138" y="1448"/>
                      </a:cubicBezTo>
                      <a:cubicBezTo>
                        <a:pt x="3068" y="1326"/>
                        <a:pt x="2929" y="1140"/>
                        <a:pt x="2812" y="1102"/>
                      </a:cubicBezTo>
                      <a:cubicBezTo>
                        <a:pt x="2695" y="1064"/>
                        <a:pt x="2589" y="1215"/>
                        <a:pt x="2435" y="1217"/>
                      </a:cubicBezTo>
                      <a:cubicBezTo>
                        <a:pt x="2281" y="1219"/>
                        <a:pt x="2051" y="1170"/>
                        <a:pt x="1890" y="1112"/>
                      </a:cubicBezTo>
                      <a:cubicBezTo>
                        <a:pt x="1729" y="1054"/>
                        <a:pt x="1570" y="981"/>
                        <a:pt x="1471" y="871"/>
                      </a:cubicBezTo>
                      <a:cubicBezTo>
                        <a:pt x="1372" y="761"/>
                        <a:pt x="1424" y="532"/>
                        <a:pt x="1293" y="452"/>
                      </a:cubicBezTo>
                      <a:cubicBezTo>
                        <a:pt x="1162" y="372"/>
                        <a:pt x="844" y="239"/>
                        <a:pt x="686" y="389"/>
                      </a:cubicBezTo>
                      <a:cubicBezTo>
                        <a:pt x="528" y="539"/>
                        <a:pt x="414" y="1165"/>
                        <a:pt x="344" y="1352"/>
                      </a:cubicBezTo>
                      <a:cubicBezTo>
                        <a:pt x="274" y="1539"/>
                        <a:pt x="316" y="1500"/>
                        <a:pt x="264" y="1514"/>
                      </a:cubicBezTo>
                      <a:cubicBezTo>
                        <a:pt x="212" y="1528"/>
                        <a:pt x="68" y="1480"/>
                        <a:pt x="34" y="1438"/>
                      </a:cubicBezTo>
                      <a:cubicBezTo>
                        <a:pt x="0" y="1396"/>
                        <a:pt x="21" y="1388"/>
                        <a:pt x="58" y="1262"/>
                      </a:cubicBezTo>
                      <a:cubicBezTo>
                        <a:pt x="95" y="1136"/>
                        <a:pt x="216" y="801"/>
                        <a:pt x="258" y="68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/>
                    </a:gs>
                    <a:gs pos="100000">
                      <a:srgbClr val="FF3300"/>
                    </a:gs>
                  </a:gsLst>
                  <a:lin ang="5400000" scaled="1"/>
                </a:gra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6" name="Oval 6"/>
                <p:cNvSpPr>
                  <a:spLocks noChangeArrowheads="1"/>
                </p:cNvSpPr>
                <p:nvPr/>
              </p:nvSpPr>
              <p:spPr bwMode="auto">
                <a:xfrm rot="1282237">
                  <a:off x="997" y="2598"/>
                  <a:ext cx="288" cy="96"/>
                </a:xfrm>
                <a:prstGeom prst="ellips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7" name="Freeform 8"/>
                <p:cNvSpPr>
                  <a:spLocks/>
                </p:cNvSpPr>
                <p:nvPr/>
              </p:nvSpPr>
              <p:spPr bwMode="auto">
                <a:xfrm>
                  <a:off x="2486" y="1670"/>
                  <a:ext cx="1182" cy="600"/>
                </a:xfrm>
                <a:custGeom>
                  <a:avLst/>
                  <a:gdLst>
                    <a:gd name="T0" fmla="*/ 7 w 1182"/>
                    <a:gd name="T1" fmla="*/ 131 h 600"/>
                    <a:gd name="T2" fmla="*/ 143 w 1182"/>
                    <a:gd name="T3" fmla="*/ 362 h 600"/>
                    <a:gd name="T4" fmla="*/ 335 w 1182"/>
                    <a:gd name="T5" fmla="*/ 459 h 600"/>
                    <a:gd name="T6" fmla="*/ 680 w 1182"/>
                    <a:gd name="T7" fmla="*/ 581 h 600"/>
                    <a:gd name="T8" fmla="*/ 1033 w 1182"/>
                    <a:gd name="T9" fmla="*/ 571 h 600"/>
                    <a:gd name="T10" fmla="*/ 1127 w 1182"/>
                    <a:gd name="T11" fmla="*/ 466 h 600"/>
                    <a:gd name="T12" fmla="*/ 702 w 1182"/>
                    <a:gd name="T13" fmla="*/ 275 h 600"/>
                    <a:gd name="T14" fmla="*/ 149 w 1182"/>
                    <a:gd name="T15" fmla="*/ 24 h 600"/>
                    <a:gd name="T16" fmla="*/ 7 w 1182"/>
                    <a:gd name="T17" fmla="*/ 131 h 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82"/>
                    <a:gd name="T28" fmla="*/ 0 h 600"/>
                    <a:gd name="T29" fmla="*/ 1182 w 1182"/>
                    <a:gd name="T30" fmla="*/ 600 h 60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82" h="600">
                      <a:moveTo>
                        <a:pt x="7" y="131"/>
                      </a:moveTo>
                      <a:cubicBezTo>
                        <a:pt x="6" y="187"/>
                        <a:pt x="88" y="307"/>
                        <a:pt x="143" y="362"/>
                      </a:cubicBezTo>
                      <a:cubicBezTo>
                        <a:pt x="198" y="417"/>
                        <a:pt x="246" y="423"/>
                        <a:pt x="335" y="459"/>
                      </a:cubicBezTo>
                      <a:cubicBezTo>
                        <a:pt x="424" y="495"/>
                        <a:pt x="564" y="562"/>
                        <a:pt x="680" y="581"/>
                      </a:cubicBezTo>
                      <a:cubicBezTo>
                        <a:pt x="796" y="600"/>
                        <a:pt x="959" y="590"/>
                        <a:pt x="1033" y="571"/>
                      </a:cubicBezTo>
                      <a:cubicBezTo>
                        <a:pt x="1107" y="552"/>
                        <a:pt x="1182" y="515"/>
                        <a:pt x="1127" y="466"/>
                      </a:cubicBezTo>
                      <a:cubicBezTo>
                        <a:pt x="1072" y="417"/>
                        <a:pt x="865" y="349"/>
                        <a:pt x="702" y="275"/>
                      </a:cubicBezTo>
                      <a:cubicBezTo>
                        <a:pt x="539" y="201"/>
                        <a:pt x="265" y="48"/>
                        <a:pt x="149" y="24"/>
                      </a:cubicBezTo>
                      <a:cubicBezTo>
                        <a:pt x="33" y="0"/>
                        <a:pt x="0" y="78"/>
                        <a:pt x="7" y="1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8" name="Freeform 9"/>
                <p:cNvSpPr>
                  <a:spLocks/>
                </p:cNvSpPr>
                <p:nvPr/>
              </p:nvSpPr>
              <p:spPr bwMode="auto">
                <a:xfrm>
                  <a:off x="2719" y="1344"/>
                  <a:ext cx="1168" cy="628"/>
                </a:xfrm>
                <a:custGeom>
                  <a:avLst/>
                  <a:gdLst>
                    <a:gd name="T0" fmla="*/ 76 w 1168"/>
                    <a:gd name="T1" fmla="*/ 50 h 628"/>
                    <a:gd name="T2" fmla="*/ 318 w 1168"/>
                    <a:gd name="T3" fmla="*/ 17 h 628"/>
                    <a:gd name="T4" fmla="*/ 559 w 1168"/>
                    <a:gd name="T5" fmla="*/ 28 h 628"/>
                    <a:gd name="T6" fmla="*/ 873 w 1168"/>
                    <a:gd name="T7" fmla="*/ 185 h 628"/>
                    <a:gd name="T8" fmla="*/ 1093 w 1168"/>
                    <a:gd name="T9" fmla="*/ 394 h 628"/>
                    <a:gd name="T10" fmla="*/ 1097 w 1168"/>
                    <a:gd name="T11" fmla="*/ 619 h 628"/>
                    <a:gd name="T12" fmla="*/ 664 w 1168"/>
                    <a:gd name="T13" fmla="*/ 448 h 628"/>
                    <a:gd name="T14" fmla="*/ 99 w 1168"/>
                    <a:gd name="T15" fmla="*/ 226 h 628"/>
                    <a:gd name="T16" fmla="*/ 76 w 1168"/>
                    <a:gd name="T17" fmla="*/ 50 h 6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68"/>
                    <a:gd name="T28" fmla="*/ 0 h 628"/>
                    <a:gd name="T29" fmla="*/ 1168 w 1168"/>
                    <a:gd name="T30" fmla="*/ 628 h 62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68" h="628">
                      <a:moveTo>
                        <a:pt x="76" y="50"/>
                      </a:moveTo>
                      <a:cubicBezTo>
                        <a:pt x="112" y="15"/>
                        <a:pt x="238" y="21"/>
                        <a:pt x="318" y="17"/>
                      </a:cubicBezTo>
                      <a:cubicBezTo>
                        <a:pt x="398" y="13"/>
                        <a:pt x="467" y="0"/>
                        <a:pt x="559" y="28"/>
                      </a:cubicBezTo>
                      <a:cubicBezTo>
                        <a:pt x="651" y="56"/>
                        <a:pt x="784" y="124"/>
                        <a:pt x="873" y="185"/>
                      </a:cubicBezTo>
                      <a:cubicBezTo>
                        <a:pt x="962" y="246"/>
                        <a:pt x="1056" y="322"/>
                        <a:pt x="1093" y="394"/>
                      </a:cubicBezTo>
                      <a:cubicBezTo>
                        <a:pt x="1130" y="466"/>
                        <a:pt x="1168" y="610"/>
                        <a:pt x="1097" y="619"/>
                      </a:cubicBezTo>
                      <a:cubicBezTo>
                        <a:pt x="1026" y="628"/>
                        <a:pt x="831" y="513"/>
                        <a:pt x="664" y="448"/>
                      </a:cubicBezTo>
                      <a:cubicBezTo>
                        <a:pt x="497" y="382"/>
                        <a:pt x="197" y="292"/>
                        <a:pt x="99" y="226"/>
                      </a:cubicBezTo>
                      <a:cubicBezTo>
                        <a:pt x="0" y="160"/>
                        <a:pt x="33" y="81"/>
                        <a:pt x="76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472" name="Freeform 11"/>
              <p:cNvSpPr>
                <a:spLocks/>
              </p:cNvSpPr>
              <p:nvPr/>
            </p:nvSpPr>
            <p:spPr bwMode="auto">
              <a:xfrm>
                <a:off x="545" y="742"/>
                <a:ext cx="2324" cy="1897"/>
              </a:xfrm>
              <a:custGeom>
                <a:avLst/>
                <a:gdLst>
                  <a:gd name="T0" fmla="*/ 0 w 2324"/>
                  <a:gd name="T1" fmla="*/ 1887 h 1897"/>
                  <a:gd name="T2" fmla="*/ 220 w 2324"/>
                  <a:gd name="T3" fmla="*/ 1101 h 1897"/>
                  <a:gd name="T4" fmla="*/ 589 w 2324"/>
                  <a:gd name="T5" fmla="*/ 219 h 1897"/>
                  <a:gd name="T6" fmla="*/ 917 w 2324"/>
                  <a:gd name="T7" fmla="*/ 11 h 1897"/>
                  <a:gd name="T8" fmla="*/ 1345 w 2324"/>
                  <a:gd name="T9" fmla="*/ 152 h 1897"/>
                  <a:gd name="T10" fmla="*/ 2063 w 2324"/>
                  <a:gd name="T11" fmla="*/ 494 h 1897"/>
                  <a:gd name="T12" fmla="*/ 2284 w 2324"/>
                  <a:gd name="T13" fmla="*/ 599 h 1897"/>
                  <a:gd name="T14" fmla="*/ 2305 w 2324"/>
                  <a:gd name="T15" fmla="*/ 659 h 1897"/>
                  <a:gd name="T16" fmla="*/ 2245 w 2324"/>
                  <a:gd name="T17" fmla="*/ 665 h 1897"/>
                  <a:gd name="T18" fmla="*/ 2077 w 2324"/>
                  <a:gd name="T19" fmla="*/ 569 h 1897"/>
                  <a:gd name="T20" fmla="*/ 1951 w 2324"/>
                  <a:gd name="T21" fmla="*/ 497 h 1897"/>
                  <a:gd name="T22" fmla="*/ 1397 w 2324"/>
                  <a:gd name="T23" fmla="*/ 238 h 1897"/>
                  <a:gd name="T24" fmla="*/ 937 w 2324"/>
                  <a:gd name="T25" fmla="*/ 42 h 1897"/>
                  <a:gd name="T26" fmla="*/ 579 w 2324"/>
                  <a:gd name="T27" fmla="*/ 322 h 1897"/>
                  <a:gd name="T28" fmla="*/ 31 w 2324"/>
                  <a:gd name="T29" fmla="*/ 1897 h 1897"/>
                  <a:gd name="T30" fmla="*/ 0 w 2324"/>
                  <a:gd name="T31" fmla="*/ 1887 h 18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24"/>
                  <a:gd name="T49" fmla="*/ 0 h 1897"/>
                  <a:gd name="T50" fmla="*/ 2324 w 2324"/>
                  <a:gd name="T51" fmla="*/ 1897 h 189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24" h="1897">
                    <a:moveTo>
                      <a:pt x="0" y="1887"/>
                    </a:moveTo>
                    <a:cubicBezTo>
                      <a:pt x="32" y="1754"/>
                      <a:pt x="122" y="1379"/>
                      <a:pt x="220" y="1101"/>
                    </a:cubicBezTo>
                    <a:cubicBezTo>
                      <a:pt x="318" y="823"/>
                      <a:pt x="473" y="401"/>
                      <a:pt x="589" y="219"/>
                    </a:cubicBezTo>
                    <a:cubicBezTo>
                      <a:pt x="705" y="37"/>
                      <a:pt x="791" y="22"/>
                      <a:pt x="917" y="11"/>
                    </a:cubicBezTo>
                    <a:cubicBezTo>
                      <a:pt x="1043" y="0"/>
                      <a:pt x="1154" y="72"/>
                      <a:pt x="1345" y="152"/>
                    </a:cubicBezTo>
                    <a:lnTo>
                      <a:pt x="2063" y="494"/>
                    </a:lnTo>
                    <a:cubicBezTo>
                      <a:pt x="2219" y="568"/>
                      <a:pt x="2244" y="572"/>
                      <a:pt x="2284" y="599"/>
                    </a:cubicBezTo>
                    <a:cubicBezTo>
                      <a:pt x="2324" y="626"/>
                      <a:pt x="2311" y="648"/>
                      <a:pt x="2305" y="659"/>
                    </a:cubicBezTo>
                    <a:cubicBezTo>
                      <a:pt x="2299" y="670"/>
                      <a:pt x="2283" y="680"/>
                      <a:pt x="2245" y="665"/>
                    </a:cubicBezTo>
                    <a:lnTo>
                      <a:pt x="2077" y="569"/>
                    </a:lnTo>
                    <a:lnTo>
                      <a:pt x="1951" y="497"/>
                    </a:lnTo>
                    <a:cubicBezTo>
                      <a:pt x="1838" y="442"/>
                      <a:pt x="1566" y="314"/>
                      <a:pt x="1397" y="238"/>
                    </a:cubicBezTo>
                    <a:cubicBezTo>
                      <a:pt x="1228" y="162"/>
                      <a:pt x="1073" y="28"/>
                      <a:pt x="937" y="42"/>
                    </a:cubicBezTo>
                    <a:cubicBezTo>
                      <a:pt x="801" y="56"/>
                      <a:pt x="730" y="13"/>
                      <a:pt x="579" y="322"/>
                    </a:cubicBezTo>
                    <a:cubicBezTo>
                      <a:pt x="428" y="631"/>
                      <a:pt x="127" y="1636"/>
                      <a:pt x="31" y="1897"/>
                    </a:cubicBezTo>
                    <a:lnTo>
                      <a:pt x="0" y="1887"/>
                    </a:lnTo>
                    <a:close/>
                  </a:path>
                </a:pathLst>
              </a:custGeom>
              <a:solidFill>
                <a:schemeClr val="bg1"/>
              </a:solidFill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3" name="Oval 12"/>
              <p:cNvSpPr>
                <a:spLocks noChangeArrowheads="1"/>
              </p:cNvSpPr>
              <p:nvPr/>
            </p:nvSpPr>
            <p:spPr bwMode="auto">
              <a:xfrm rot="-3577379">
                <a:off x="2796" y="1360"/>
                <a:ext cx="66" cy="52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4" name="Oval 14"/>
              <p:cNvSpPr>
                <a:spLocks noChangeArrowheads="1"/>
              </p:cNvSpPr>
              <p:nvPr/>
            </p:nvSpPr>
            <p:spPr bwMode="auto">
              <a:xfrm rot="1303510">
                <a:off x="2355" y="1133"/>
                <a:ext cx="384" cy="211"/>
              </a:xfrm>
              <a:prstGeom prst="ellipse">
                <a:avLst/>
              </a:prstGeom>
              <a:solidFill>
                <a:srgbClr val="FFCC99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462" name="Text Box 16"/>
            <p:cNvSpPr txBox="1">
              <a:spLocks noChangeArrowheads="1"/>
            </p:cNvSpPr>
            <p:nvPr/>
          </p:nvSpPr>
          <p:spPr bwMode="auto">
            <a:xfrm>
              <a:off x="672" y="1344"/>
              <a:ext cx="864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ts val="600"/>
                </a:spcAft>
              </a:pPr>
              <a:r>
                <a:rPr lang="en-US" sz="1700">
                  <a:latin typeface="Arial" charset="0"/>
                </a:rPr>
                <a:t>Pulmonary artery</a:t>
              </a:r>
            </a:p>
          </p:txBody>
        </p:sp>
        <p:sp>
          <p:nvSpPr>
            <p:cNvPr id="19463" name="Text Box 17"/>
            <p:cNvSpPr txBox="1">
              <a:spLocks noChangeArrowheads="1"/>
            </p:cNvSpPr>
            <p:nvPr/>
          </p:nvSpPr>
          <p:spPr bwMode="auto">
            <a:xfrm>
              <a:off x="1008" y="2208"/>
              <a:ext cx="1584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ts val="600"/>
                </a:spcAft>
              </a:pPr>
              <a:r>
                <a:rPr lang="en-US" sz="1700">
                  <a:latin typeface="Arial" charset="0"/>
                </a:rPr>
                <a:t>Pressure is measured at the tip of the catheter</a:t>
              </a:r>
            </a:p>
          </p:txBody>
        </p:sp>
        <p:sp>
          <p:nvSpPr>
            <p:cNvPr id="19464" name="Text Box 18"/>
            <p:cNvSpPr txBox="1">
              <a:spLocks noChangeArrowheads="1"/>
            </p:cNvSpPr>
            <p:nvPr/>
          </p:nvSpPr>
          <p:spPr bwMode="auto">
            <a:xfrm>
              <a:off x="4464" y="1104"/>
              <a:ext cx="912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ts val="600"/>
                </a:spcAft>
              </a:pPr>
              <a:r>
                <a:rPr lang="en-US" sz="1700">
                  <a:latin typeface="Arial" charset="0"/>
                </a:rPr>
                <a:t>Left atrium &amp; ventricle</a:t>
              </a:r>
            </a:p>
          </p:txBody>
        </p:sp>
        <p:sp>
          <p:nvSpPr>
            <p:cNvPr id="19465" name="Text Box 19"/>
            <p:cNvSpPr txBox="1">
              <a:spLocks noChangeArrowheads="1"/>
            </p:cNvSpPr>
            <p:nvPr/>
          </p:nvSpPr>
          <p:spPr bwMode="auto">
            <a:xfrm>
              <a:off x="2736" y="2064"/>
              <a:ext cx="864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ts val="600"/>
                </a:spcAft>
              </a:pPr>
              <a:r>
                <a:rPr lang="en-US" sz="1700">
                  <a:latin typeface="Arial" charset="0"/>
                </a:rPr>
                <a:t>Pulmonary vein</a:t>
              </a:r>
            </a:p>
          </p:txBody>
        </p:sp>
        <p:cxnSp>
          <p:nvCxnSpPr>
            <p:cNvPr id="19466" name="AutoShape 20"/>
            <p:cNvCxnSpPr>
              <a:cxnSpLocks noChangeShapeType="1"/>
              <a:stCxn id="19465" idx="0"/>
              <a:endCxn id="19475" idx="20"/>
            </p:cNvCxnSpPr>
            <p:nvPr/>
          </p:nvCxnSpPr>
          <p:spPr bwMode="auto">
            <a:xfrm flipV="1">
              <a:off x="3168" y="1602"/>
              <a:ext cx="438" cy="45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9467" name="AutoShape 21"/>
            <p:cNvCxnSpPr>
              <a:cxnSpLocks noChangeShapeType="1"/>
              <a:stCxn id="19464" idx="2"/>
              <a:endCxn id="19475" idx="10"/>
            </p:cNvCxnSpPr>
            <p:nvPr/>
          </p:nvCxnSpPr>
          <p:spPr bwMode="auto">
            <a:xfrm flipH="1">
              <a:off x="4240" y="1503"/>
              <a:ext cx="680" cy="26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9468" name="AutoShape 22"/>
            <p:cNvCxnSpPr>
              <a:cxnSpLocks noChangeShapeType="1"/>
              <a:stCxn id="19464" idx="2"/>
              <a:endCxn id="19475" idx="13"/>
            </p:cNvCxnSpPr>
            <p:nvPr/>
          </p:nvCxnSpPr>
          <p:spPr bwMode="auto">
            <a:xfrm flipH="1">
              <a:off x="4575" y="1503"/>
              <a:ext cx="345" cy="66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9469" name="AutoShape 23"/>
            <p:cNvCxnSpPr>
              <a:cxnSpLocks noChangeShapeType="1"/>
              <a:stCxn id="19462" idx="3"/>
              <a:endCxn id="19472" idx="1"/>
            </p:cNvCxnSpPr>
            <p:nvPr/>
          </p:nvCxnSpPr>
          <p:spPr bwMode="auto">
            <a:xfrm>
              <a:off x="1541" y="1541"/>
              <a:ext cx="290" cy="2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9470" name="AutoShape 25"/>
            <p:cNvCxnSpPr>
              <a:cxnSpLocks noChangeShapeType="1"/>
              <a:stCxn id="19463" idx="0"/>
              <a:endCxn id="19472" idx="8"/>
            </p:cNvCxnSpPr>
            <p:nvPr/>
          </p:nvCxnSpPr>
          <p:spPr bwMode="auto">
            <a:xfrm flipV="1">
              <a:off x="1800" y="1248"/>
              <a:ext cx="1379" cy="95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1657350" y="154708"/>
            <a:ext cx="5810250" cy="590931"/>
          </a:xfr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511175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18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Venous return &amp; cardiac output are equal except for momentary adjustments</a:t>
            </a:r>
            <a:r>
              <a:rPr lang="en-US" sz="18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. What comes in goes out.</a:t>
            </a:r>
            <a:endParaRPr lang="en-US" sz="18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219" name="Text Box 29"/>
          <p:cNvSpPr txBox="1">
            <a:spLocks noChangeArrowheads="1"/>
          </p:cNvSpPr>
          <p:nvPr/>
        </p:nvSpPr>
        <p:spPr bwMode="auto">
          <a:xfrm>
            <a:off x="1257300" y="5294656"/>
            <a:ext cx="6781800" cy="1188018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45720" rIns="45720" anchor="ctr" anchorCtr="1">
            <a:spAutoFit/>
          </a:bodyPr>
          <a:lstStyle/>
          <a:p>
            <a:pPr defTabSz="511175">
              <a:lnSpc>
                <a:spcPct val="90000"/>
              </a:lnSpc>
              <a:spcAft>
                <a:spcPts val="6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Equality of venous return and cardiac output is the result of</a:t>
            </a:r>
          </a:p>
          <a:p>
            <a:pPr lvl="1" defTabSz="511175">
              <a:lnSpc>
                <a:spcPct val="90000"/>
              </a:lnSpc>
              <a:spcAft>
                <a:spcPts val="6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Frank Starling mechanism (intrinsic to the heart)</a:t>
            </a:r>
          </a:p>
          <a:p>
            <a:pPr lvl="1" defTabSz="511175">
              <a:lnSpc>
                <a:spcPct val="90000"/>
              </a:lnSpc>
              <a:spcAft>
                <a:spcPts val="6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Autonomic reflexes (extrinsic to the heart; to be discussed in a subsequent lecture)</a:t>
            </a:r>
            <a:endParaRPr lang="en-US" sz="1700" b="1" i="1" dirty="0">
              <a:latin typeface="Arial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14400" y="1137994"/>
            <a:ext cx="7467600" cy="4032250"/>
            <a:chOff x="762000" y="692150"/>
            <a:chExt cx="7467600" cy="4032250"/>
          </a:xfrm>
        </p:grpSpPr>
        <p:sp>
          <p:nvSpPr>
            <p:cNvPr id="9221" name="Text Box 31"/>
            <p:cNvSpPr txBox="1">
              <a:spLocks noChangeArrowheads="1"/>
            </p:cNvSpPr>
            <p:nvPr/>
          </p:nvSpPr>
          <p:spPr bwMode="auto">
            <a:xfrm>
              <a:off x="762000" y="1606550"/>
              <a:ext cx="2743200" cy="88423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spcAft>
                  <a:spcPct val="25000"/>
                </a:spcAft>
              </a:pPr>
              <a:r>
                <a:rPr lang="en-US" sz="1700" dirty="0">
                  <a:latin typeface="Arial" charset="0"/>
                  <a:cs typeface="Arial" charset="0"/>
                </a:rPr>
                <a:t>Venous return is the </a:t>
              </a:r>
              <a:r>
                <a:rPr lang="en-US" sz="1700" dirty="0" smtClean="0">
                  <a:latin typeface="Arial" charset="0"/>
                  <a:cs typeface="Arial" charset="0"/>
                </a:rPr>
                <a:t>blood </a:t>
              </a:r>
              <a:r>
                <a:rPr lang="en-US" sz="1700" dirty="0">
                  <a:latin typeface="Arial" charset="0"/>
                  <a:cs typeface="Arial" charset="0"/>
                </a:rPr>
                <a:t>flow at the entrance to the right atrium</a:t>
              </a:r>
            </a:p>
          </p:txBody>
        </p:sp>
        <p:sp>
          <p:nvSpPr>
            <p:cNvPr id="9222" name="Rectangle 17"/>
            <p:cNvSpPr>
              <a:spLocks noChangeArrowheads="1"/>
            </p:cNvSpPr>
            <p:nvPr/>
          </p:nvSpPr>
          <p:spPr bwMode="auto">
            <a:xfrm>
              <a:off x="3940175" y="1149350"/>
              <a:ext cx="2498725" cy="27432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9223" name="Text Box 9"/>
            <p:cNvSpPr txBox="1">
              <a:spLocks noChangeArrowheads="1"/>
            </p:cNvSpPr>
            <p:nvPr/>
          </p:nvSpPr>
          <p:spPr bwMode="auto">
            <a:xfrm>
              <a:off x="4464050" y="3182938"/>
              <a:ext cx="1974850" cy="581025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End-diastolic ventricular volume</a:t>
              </a:r>
            </a:p>
          </p:txBody>
        </p:sp>
        <p:sp>
          <p:nvSpPr>
            <p:cNvPr id="9224" name="Text Box 10"/>
            <p:cNvSpPr txBox="1">
              <a:spLocks noChangeArrowheads="1"/>
            </p:cNvSpPr>
            <p:nvPr/>
          </p:nvSpPr>
          <p:spPr bwMode="auto">
            <a:xfrm rot="16200000">
              <a:off x="3344863" y="2168525"/>
              <a:ext cx="1658938" cy="336550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Stroke Volume</a:t>
              </a: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4530725" y="1582738"/>
              <a:ext cx="1000125" cy="1593850"/>
              <a:chOff x="3829" y="516"/>
              <a:chExt cx="1728" cy="2012"/>
            </a:xfrm>
          </p:grpSpPr>
          <p:sp>
            <p:nvSpPr>
              <p:cNvPr id="9233" name="Line 12"/>
              <p:cNvSpPr>
                <a:spLocks noChangeShapeType="1"/>
              </p:cNvSpPr>
              <p:nvPr/>
            </p:nvSpPr>
            <p:spPr bwMode="auto">
              <a:xfrm>
                <a:off x="3829" y="2528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34" name="Line 13"/>
              <p:cNvSpPr>
                <a:spLocks noChangeShapeType="1"/>
              </p:cNvSpPr>
              <p:nvPr/>
            </p:nvSpPr>
            <p:spPr bwMode="auto">
              <a:xfrm rot="5400000" flipH="1" flipV="1">
                <a:off x="2824" y="1521"/>
                <a:ext cx="201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35" name="Freeform 14"/>
              <p:cNvSpPr>
                <a:spLocks/>
              </p:cNvSpPr>
              <p:nvPr/>
            </p:nvSpPr>
            <p:spPr bwMode="auto">
              <a:xfrm>
                <a:off x="3840" y="704"/>
                <a:ext cx="1632" cy="1824"/>
              </a:xfrm>
              <a:custGeom>
                <a:avLst/>
                <a:gdLst>
                  <a:gd name="T0" fmla="*/ 0 w 1632"/>
                  <a:gd name="T1" fmla="*/ 1824 h 1824"/>
                  <a:gd name="T2" fmla="*/ 432 w 1632"/>
                  <a:gd name="T3" fmla="*/ 864 h 1824"/>
                  <a:gd name="T4" fmla="*/ 679 w 1632"/>
                  <a:gd name="T5" fmla="*/ 459 h 1824"/>
                  <a:gd name="T6" fmla="*/ 1008 w 1632"/>
                  <a:gd name="T7" fmla="*/ 192 h 1824"/>
                  <a:gd name="T8" fmla="*/ 1331 w 1632"/>
                  <a:gd name="T9" fmla="*/ 68 h 1824"/>
                  <a:gd name="T10" fmla="*/ 1632 w 1632"/>
                  <a:gd name="T11" fmla="*/ 0 h 18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32"/>
                  <a:gd name="T19" fmla="*/ 0 h 1824"/>
                  <a:gd name="T20" fmla="*/ 1632 w 1632"/>
                  <a:gd name="T21" fmla="*/ 1824 h 18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32" h="1824">
                    <a:moveTo>
                      <a:pt x="0" y="1824"/>
                    </a:moveTo>
                    <a:cubicBezTo>
                      <a:pt x="132" y="1480"/>
                      <a:pt x="319" y="1091"/>
                      <a:pt x="432" y="864"/>
                    </a:cubicBezTo>
                    <a:cubicBezTo>
                      <a:pt x="545" y="637"/>
                      <a:pt x="583" y="571"/>
                      <a:pt x="679" y="459"/>
                    </a:cubicBezTo>
                    <a:cubicBezTo>
                      <a:pt x="775" y="347"/>
                      <a:pt x="900" y="257"/>
                      <a:pt x="1008" y="192"/>
                    </a:cubicBezTo>
                    <a:cubicBezTo>
                      <a:pt x="1116" y="127"/>
                      <a:pt x="1227" y="100"/>
                      <a:pt x="1331" y="68"/>
                    </a:cubicBezTo>
                    <a:cubicBezTo>
                      <a:pt x="1435" y="36"/>
                      <a:pt x="1569" y="14"/>
                      <a:pt x="1632" y="0"/>
                    </a:cubicBezTo>
                  </a:path>
                </a:pathLst>
              </a:custGeom>
              <a:solidFill>
                <a:schemeClr val="bg1"/>
              </a:solidFill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9226" name="Text Box 15"/>
            <p:cNvSpPr txBox="1">
              <a:spLocks noChangeArrowheads="1"/>
            </p:cNvSpPr>
            <p:nvPr/>
          </p:nvSpPr>
          <p:spPr bwMode="auto">
            <a:xfrm>
              <a:off x="4006850" y="1169988"/>
              <a:ext cx="2209800" cy="336550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Cardiac function curve</a:t>
              </a:r>
            </a:p>
          </p:txBody>
        </p:sp>
        <p:cxnSp>
          <p:nvCxnSpPr>
            <p:cNvPr id="9227" name="AutoShape 19"/>
            <p:cNvCxnSpPr>
              <a:cxnSpLocks noChangeShapeType="1"/>
              <a:stCxn id="9229" idx="1"/>
              <a:endCxn id="9223" idx="1"/>
            </p:cNvCxnSpPr>
            <p:nvPr/>
          </p:nvCxnSpPr>
          <p:spPr bwMode="auto">
            <a:xfrm rot="10800000">
              <a:off x="4464050" y="3473450"/>
              <a:ext cx="22225" cy="938213"/>
            </a:xfrm>
            <a:prstGeom prst="bentConnector3">
              <a:avLst>
                <a:gd name="adj1" fmla="val 8821426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9228" name="AutoShape 20"/>
            <p:cNvCxnSpPr>
              <a:cxnSpLocks noChangeShapeType="1"/>
              <a:stCxn id="9222" idx="3"/>
              <a:endCxn id="9229" idx="3"/>
            </p:cNvCxnSpPr>
            <p:nvPr/>
          </p:nvCxnSpPr>
          <p:spPr bwMode="auto">
            <a:xfrm flipH="1">
              <a:off x="5922963" y="2520950"/>
              <a:ext cx="523875" cy="1890713"/>
            </a:xfrm>
            <a:prstGeom prst="bentConnector3">
              <a:avLst>
                <a:gd name="adj1" fmla="val -180912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sp>
          <p:nvSpPr>
            <p:cNvPr id="9229" name="Text Box 22"/>
            <p:cNvSpPr txBox="1">
              <a:spLocks noChangeArrowheads="1"/>
            </p:cNvSpPr>
            <p:nvPr/>
          </p:nvSpPr>
          <p:spPr bwMode="auto">
            <a:xfrm>
              <a:off x="4494213" y="4098925"/>
              <a:ext cx="1420813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spcAft>
                  <a:spcPct val="25000"/>
                </a:spcAft>
              </a:pPr>
              <a:r>
                <a:rPr lang="en-US" sz="1700" dirty="0">
                  <a:latin typeface="Arial" charset="0"/>
                  <a:cs typeface="Arial" charset="0"/>
                </a:rPr>
                <a:t>Systemic vasculature</a:t>
              </a:r>
            </a:p>
          </p:txBody>
        </p:sp>
        <p:sp>
          <p:nvSpPr>
            <p:cNvPr id="9230" name="Text Box 23"/>
            <p:cNvSpPr txBox="1">
              <a:spLocks noChangeArrowheads="1"/>
            </p:cNvSpPr>
            <p:nvPr/>
          </p:nvSpPr>
          <p:spPr bwMode="auto">
            <a:xfrm>
              <a:off x="2019300" y="3754438"/>
              <a:ext cx="1600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spcAft>
                  <a:spcPct val="25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Venous return</a:t>
              </a:r>
            </a:p>
          </p:txBody>
        </p:sp>
        <p:sp>
          <p:nvSpPr>
            <p:cNvPr id="9231" name="Text Box 24"/>
            <p:cNvSpPr txBox="1">
              <a:spLocks noChangeArrowheads="1"/>
            </p:cNvSpPr>
            <p:nvPr/>
          </p:nvSpPr>
          <p:spPr bwMode="auto">
            <a:xfrm>
              <a:off x="6629400" y="2824163"/>
              <a:ext cx="1600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spcAft>
                  <a:spcPct val="25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Cardiac output</a:t>
              </a:r>
            </a:p>
          </p:txBody>
        </p:sp>
        <p:sp>
          <p:nvSpPr>
            <p:cNvPr id="9232" name="Text Box 32"/>
            <p:cNvSpPr txBox="1">
              <a:spLocks noChangeArrowheads="1"/>
            </p:cNvSpPr>
            <p:nvPr/>
          </p:nvSpPr>
          <p:spPr bwMode="auto">
            <a:xfrm>
              <a:off x="4822825" y="692150"/>
              <a:ext cx="7620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spcAft>
                  <a:spcPct val="25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Heart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21941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646113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dirty="0" smtClean="0"/>
              <a:t>The Frank-Starling mechanism maintains equal cardiac output from the left and right heart</a:t>
            </a:r>
          </a:p>
        </p:txBody>
      </p:sp>
      <p:sp>
        <p:nvSpPr>
          <p:cNvPr id="20483" name="Text Box 14"/>
          <p:cNvSpPr txBox="1">
            <a:spLocks noChangeArrowheads="1"/>
          </p:cNvSpPr>
          <p:nvPr/>
        </p:nvSpPr>
        <p:spPr bwMode="auto">
          <a:xfrm>
            <a:off x="762000" y="990600"/>
            <a:ext cx="7543800" cy="5635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lIns="45720" rIns="4572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700" dirty="0">
                <a:latin typeface="Arial" charset="0"/>
              </a:rPr>
              <a:t>For example, when a person lies down blood pooled in the veins in the legs and abdomen shifts to the thorax, increasing CVP and right atrial preload.</a:t>
            </a:r>
          </a:p>
        </p:txBody>
      </p:sp>
      <p:grpSp>
        <p:nvGrpSpPr>
          <p:cNvPr id="20484" name="Group 48"/>
          <p:cNvGrpSpPr>
            <a:grpSpLocks/>
          </p:cNvGrpSpPr>
          <p:nvPr/>
        </p:nvGrpSpPr>
        <p:grpSpPr bwMode="auto">
          <a:xfrm>
            <a:off x="377825" y="1676400"/>
            <a:ext cx="8613775" cy="4830763"/>
            <a:chOff x="377825" y="1676400"/>
            <a:chExt cx="8613775" cy="4830431"/>
          </a:xfrm>
        </p:grpSpPr>
        <p:sp>
          <p:nvSpPr>
            <p:cNvPr id="20485" name="Text Box 14"/>
            <p:cNvSpPr txBox="1">
              <a:spLocks noChangeArrowheads="1"/>
            </p:cNvSpPr>
            <p:nvPr/>
          </p:nvSpPr>
          <p:spPr bwMode="auto">
            <a:xfrm>
              <a:off x="4038600" y="1676400"/>
              <a:ext cx="4953000" cy="108535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square" lIns="45720" rIns="45720">
              <a:spAutoFit/>
            </a:bodyPr>
            <a:lstStyle/>
            <a:p>
              <a:pPr eaLnBrk="0" hangingPunct="0">
                <a:lnSpc>
                  <a:spcPct val="90000"/>
                </a:lnSpc>
                <a:spcAft>
                  <a:spcPts val="200"/>
                </a:spcAft>
              </a:pPr>
              <a:r>
                <a:rPr lang="en-US" sz="1700" dirty="0" smtClean="0">
                  <a:latin typeface="Arial" charset="0"/>
                </a:rPr>
                <a:t>As blood </a:t>
              </a:r>
              <a:r>
                <a:rPr lang="en-US" sz="1700" dirty="0">
                  <a:latin typeface="Arial" charset="0"/>
                </a:rPr>
                <a:t>shifts to the </a:t>
              </a:r>
              <a:r>
                <a:rPr lang="en-US" sz="1700" dirty="0" err="1" smtClean="0">
                  <a:latin typeface="Arial" charset="0"/>
                </a:rPr>
                <a:t>thorax,CVP</a:t>
              </a:r>
              <a:r>
                <a:rPr lang="en-US" sz="1700" dirty="0" smtClean="0">
                  <a:latin typeface="Arial" charset="0"/>
                </a:rPr>
                <a:t> increases &amp;</a:t>
              </a:r>
              <a:endParaRPr lang="en-US" sz="1700" dirty="0">
                <a:latin typeface="Arial" charset="0"/>
              </a:endParaRPr>
            </a:p>
            <a:p>
              <a:pPr eaLnBrk="0" hangingPunct="0">
                <a:lnSpc>
                  <a:spcPct val="90000"/>
                </a:lnSpc>
                <a:spcAft>
                  <a:spcPts val="200"/>
                </a:spcAft>
              </a:pPr>
              <a:r>
                <a:rPr lang="en-US" sz="1700" dirty="0">
                  <a:latin typeface="Arial" charset="0"/>
                </a:rPr>
                <a:t>SV from </a:t>
              </a:r>
              <a:r>
                <a:rPr lang="en-US" sz="1700" dirty="0" err="1">
                  <a:latin typeface="Arial" charset="0"/>
                </a:rPr>
                <a:t>rt</a:t>
              </a:r>
              <a:r>
                <a:rPr lang="en-US" sz="1700" dirty="0">
                  <a:latin typeface="Arial" charset="0"/>
                </a:rPr>
                <a:t> ventricle &gt; SV from </a:t>
              </a:r>
              <a:r>
                <a:rPr lang="en-US" sz="1700" dirty="0" err="1">
                  <a:latin typeface="Arial" charset="0"/>
                </a:rPr>
                <a:t>lft</a:t>
              </a:r>
              <a:r>
                <a:rPr lang="en-US" sz="1700" dirty="0">
                  <a:latin typeface="Arial" charset="0"/>
                </a:rPr>
                <a:t> ventricle.</a:t>
              </a:r>
            </a:p>
            <a:p>
              <a:pPr eaLnBrk="0" hangingPunct="0">
                <a:lnSpc>
                  <a:spcPct val="90000"/>
                </a:lnSpc>
                <a:spcAft>
                  <a:spcPts val="200"/>
                </a:spcAft>
              </a:pPr>
              <a:r>
                <a:rPr lang="en-US" sz="1700" dirty="0">
                  <a:latin typeface="Arial" charset="0"/>
                </a:rPr>
                <a:t>Within a few heart beats, SV from the </a:t>
              </a:r>
              <a:r>
                <a:rPr lang="en-US" sz="1700" dirty="0" err="1">
                  <a:latin typeface="Arial" charset="0"/>
                </a:rPr>
                <a:t>lft</a:t>
              </a:r>
              <a:r>
                <a:rPr lang="en-US" sz="1700" dirty="0">
                  <a:latin typeface="Arial" charset="0"/>
                </a:rPr>
                <a:t> ventricle increases to equal SV from the </a:t>
              </a:r>
              <a:r>
                <a:rPr lang="en-US" sz="1700" dirty="0" err="1">
                  <a:latin typeface="Arial" charset="0"/>
                </a:rPr>
                <a:t>rt</a:t>
              </a:r>
              <a:r>
                <a:rPr lang="en-US" sz="1700" dirty="0">
                  <a:latin typeface="Arial" charset="0"/>
                </a:rPr>
                <a:t> ventricle</a:t>
              </a:r>
            </a:p>
          </p:txBody>
        </p:sp>
        <p:grpSp>
          <p:nvGrpSpPr>
            <p:cNvPr id="20486" name="Group 45"/>
            <p:cNvGrpSpPr>
              <a:grpSpLocks/>
            </p:cNvGrpSpPr>
            <p:nvPr/>
          </p:nvGrpSpPr>
          <p:grpSpPr bwMode="auto">
            <a:xfrm>
              <a:off x="377825" y="1828800"/>
              <a:ext cx="7924800" cy="3886200"/>
              <a:chOff x="377825" y="1828800"/>
              <a:chExt cx="7924800" cy="3886200"/>
            </a:xfrm>
          </p:grpSpPr>
          <p:sp>
            <p:nvSpPr>
              <p:cNvPr id="20489" name="Text Box 14"/>
              <p:cNvSpPr txBox="1">
                <a:spLocks noChangeArrowheads="1"/>
              </p:cNvSpPr>
              <p:nvPr/>
            </p:nvSpPr>
            <p:spPr bwMode="auto">
              <a:xfrm>
                <a:off x="1520825" y="2484769"/>
                <a:ext cx="2209800" cy="327782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Blood shifts to thorax</a:t>
                </a:r>
              </a:p>
            </p:txBody>
          </p:sp>
          <p:sp>
            <p:nvSpPr>
              <p:cNvPr id="20490" name="Text Box 14"/>
              <p:cNvSpPr txBox="1">
                <a:spLocks noChangeArrowheads="1"/>
              </p:cNvSpPr>
              <p:nvPr/>
            </p:nvSpPr>
            <p:spPr bwMode="auto">
              <a:xfrm>
                <a:off x="1722492" y="3215965"/>
                <a:ext cx="1806466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↑ central venous pressure (CVP)</a:t>
                </a:r>
              </a:p>
            </p:txBody>
          </p:sp>
          <p:sp>
            <p:nvSpPr>
              <p:cNvPr id="20491" name="Text Box 14"/>
              <p:cNvSpPr txBox="1">
                <a:spLocks noChangeArrowheads="1"/>
              </p:cNvSpPr>
              <p:nvPr/>
            </p:nvSpPr>
            <p:spPr bwMode="auto">
              <a:xfrm>
                <a:off x="1577975" y="4195845"/>
                <a:ext cx="2095500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↑ stroke volume from right ventricle</a:t>
                </a:r>
              </a:p>
            </p:txBody>
          </p:sp>
          <p:sp>
            <p:nvSpPr>
              <p:cNvPr id="20492" name="Text Box 14"/>
              <p:cNvSpPr txBox="1">
                <a:spLocks noChangeArrowheads="1"/>
              </p:cNvSpPr>
              <p:nvPr/>
            </p:nvSpPr>
            <p:spPr bwMode="auto">
              <a:xfrm>
                <a:off x="1577975" y="5151769"/>
                <a:ext cx="2095500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↑ pulmonary arterial blood flow</a:t>
                </a:r>
              </a:p>
            </p:txBody>
          </p:sp>
          <p:sp>
            <p:nvSpPr>
              <p:cNvPr id="20493" name="Text Box 14"/>
              <p:cNvSpPr txBox="1">
                <a:spLocks noChangeArrowheads="1"/>
              </p:cNvSpPr>
              <p:nvPr/>
            </p:nvSpPr>
            <p:spPr bwMode="auto">
              <a:xfrm>
                <a:off x="4949825" y="3333689"/>
                <a:ext cx="2057400" cy="327782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↑ left atrial pressure</a:t>
                </a: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4949825" y="4195845"/>
                <a:ext cx="2057400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↑ stroke volume from left ventricle</a:t>
                </a:r>
              </a:p>
            </p:txBody>
          </p:sp>
          <p:sp>
            <p:nvSpPr>
              <p:cNvPr id="20495" name="Text Box 14"/>
              <p:cNvSpPr txBox="1">
                <a:spLocks noChangeArrowheads="1"/>
              </p:cNvSpPr>
              <p:nvPr/>
            </p:nvSpPr>
            <p:spPr bwMode="auto">
              <a:xfrm>
                <a:off x="1844675" y="1828800"/>
                <a:ext cx="1562100" cy="327782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Recumbency</a:t>
                </a:r>
              </a:p>
            </p:txBody>
          </p:sp>
          <p:cxnSp>
            <p:nvCxnSpPr>
              <p:cNvPr id="20496" name="AutoShape 23"/>
              <p:cNvCxnSpPr>
                <a:cxnSpLocks noChangeShapeType="1"/>
                <a:stCxn id="20495" idx="2"/>
                <a:endCxn id="20489" idx="0"/>
              </p:cNvCxnSpPr>
              <p:nvPr/>
            </p:nvCxnSpPr>
            <p:spPr bwMode="auto">
              <a:xfrm>
                <a:off x="2625725" y="2156582"/>
                <a:ext cx="0" cy="328187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0497" name="AutoShape 23"/>
              <p:cNvCxnSpPr>
                <a:cxnSpLocks noChangeShapeType="1"/>
                <a:stCxn id="20489" idx="2"/>
                <a:endCxn id="20490" idx="0"/>
              </p:cNvCxnSpPr>
              <p:nvPr/>
            </p:nvCxnSpPr>
            <p:spPr bwMode="auto">
              <a:xfrm>
                <a:off x="2625725" y="2812551"/>
                <a:ext cx="0" cy="40341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0498" name="AutoShape 23"/>
              <p:cNvCxnSpPr>
                <a:cxnSpLocks noChangeShapeType="1"/>
                <a:stCxn id="20490" idx="2"/>
                <a:endCxn id="20491" idx="0"/>
              </p:cNvCxnSpPr>
              <p:nvPr/>
            </p:nvCxnSpPr>
            <p:spPr bwMode="auto">
              <a:xfrm>
                <a:off x="2625725" y="3779196"/>
                <a:ext cx="0" cy="416649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0499" name="AutoShape 23"/>
              <p:cNvCxnSpPr>
                <a:cxnSpLocks noChangeShapeType="1"/>
                <a:stCxn id="20491" idx="2"/>
                <a:endCxn id="20492" idx="0"/>
              </p:cNvCxnSpPr>
              <p:nvPr/>
            </p:nvCxnSpPr>
            <p:spPr bwMode="auto">
              <a:xfrm>
                <a:off x="2625725" y="4759076"/>
                <a:ext cx="0" cy="392693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0500" name="AutoShape 23"/>
              <p:cNvCxnSpPr>
                <a:cxnSpLocks noChangeShapeType="1"/>
                <a:stCxn id="20493" idx="2"/>
                <a:endCxn id="20494" idx="0"/>
              </p:cNvCxnSpPr>
              <p:nvPr/>
            </p:nvCxnSpPr>
            <p:spPr bwMode="auto">
              <a:xfrm>
                <a:off x="5978525" y="3661471"/>
                <a:ext cx="0" cy="53437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0501" name="Elbow Connector 32"/>
              <p:cNvCxnSpPr>
                <a:cxnSpLocks noChangeShapeType="1"/>
                <a:stCxn id="20492" idx="3"/>
                <a:endCxn id="20493" idx="1"/>
              </p:cNvCxnSpPr>
              <p:nvPr/>
            </p:nvCxnSpPr>
            <p:spPr bwMode="auto">
              <a:xfrm flipV="1">
                <a:off x="3673475" y="3497580"/>
                <a:ext cx="1276350" cy="1935805"/>
              </a:xfrm>
              <a:prstGeom prst="bentConnector3">
                <a:avLst>
                  <a:gd name="adj1" fmla="val 50000"/>
                </a:avLst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sp>
            <p:nvSpPr>
              <p:cNvPr id="20502" name="Rounded Rectangle 34"/>
              <p:cNvSpPr>
                <a:spLocks noChangeArrowheads="1"/>
              </p:cNvSpPr>
              <p:nvPr/>
            </p:nvSpPr>
            <p:spPr bwMode="auto">
              <a:xfrm>
                <a:off x="1520825" y="3154680"/>
                <a:ext cx="5669280" cy="685800"/>
              </a:xfrm>
              <a:prstGeom prst="roundRect">
                <a:avLst>
                  <a:gd name="adj" fmla="val 16667"/>
                </a:avLst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3" name="Rounded Rectangle 35"/>
              <p:cNvSpPr>
                <a:spLocks noChangeArrowheads="1"/>
              </p:cNvSpPr>
              <p:nvPr/>
            </p:nvSpPr>
            <p:spPr bwMode="auto">
              <a:xfrm>
                <a:off x="1520825" y="4134560"/>
                <a:ext cx="5669280" cy="685800"/>
              </a:xfrm>
              <a:prstGeom prst="roundRect">
                <a:avLst>
                  <a:gd name="adj" fmla="val 16667"/>
                </a:avLst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04" name="Text Box 14"/>
              <p:cNvSpPr txBox="1">
                <a:spLocks noChangeArrowheads="1"/>
              </p:cNvSpPr>
              <p:nvPr/>
            </p:nvSpPr>
            <p:spPr bwMode="auto">
              <a:xfrm>
                <a:off x="377825" y="3215965"/>
                <a:ext cx="1219200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Preload for right side</a:t>
                </a:r>
              </a:p>
            </p:txBody>
          </p:sp>
          <p:sp>
            <p:nvSpPr>
              <p:cNvPr id="20505" name="Text Box 14"/>
              <p:cNvSpPr txBox="1">
                <a:spLocks noChangeArrowheads="1"/>
              </p:cNvSpPr>
              <p:nvPr/>
            </p:nvSpPr>
            <p:spPr bwMode="auto">
              <a:xfrm>
                <a:off x="7083425" y="3215965"/>
                <a:ext cx="1219200" cy="563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lIns="45720" rIns="45720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1700">
                    <a:latin typeface="Arial" charset="0"/>
                  </a:rPr>
                  <a:t>Preload for left side</a:t>
                </a:r>
              </a:p>
            </p:txBody>
          </p:sp>
        </p:grpSp>
        <p:sp>
          <p:nvSpPr>
            <p:cNvPr id="20487" name="Text Box 14"/>
            <p:cNvSpPr txBox="1">
              <a:spLocks noChangeArrowheads="1"/>
            </p:cNvSpPr>
            <p:nvPr/>
          </p:nvSpPr>
          <p:spPr bwMode="auto">
            <a:xfrm>
              <a:off x="381000" y="5943600"/>
              <a:ext cx="3200400" cy="563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lIns="45720" rIns="4572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1700">
                  <a:latin typeface="Arial" charset="0"/>
                </a:rPr>
                <a:t>CVP is blood pressure at the entrance to the right ventricle</a:t>
              </a:r>
            </a:p>
          </p:txBody>
        </p:sp>
        <p:sp>
          <p:nvSpPr>
            <p:cNvPr id="20488" name="Text Box 14"/>
            <p:cNvSpPr txBox="1">
              <a:spLocks noChangeArrowheads="1"/>
            </p:cNvSpPr>
            <p:nvPr/>
          </p:nvSpPr>
          <p:spPr bwMode="auto">
            <a:xfrm>
              <a:off x="4495800" y="5257800"/>
              <a:ext cx="4267200" cy="10341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lIns="45720" rIns="45720">
              <a:spAutoFit/>
            </a:bodyPr>
            <a:lstStyle/>
            <a:p>
              <a:pPr eaLnBrk="0" hangingPunct="0">
                <a:lnSpc>
                  <a:spcPct val="90000"/>
                </a:lnSpc>
                <a:spcAft>
                  <a:spcPts val="200"/>
                </a:spcAft>
              </a:pPr>
              <a:r>
                <a:rPr lang="en-US" sz="1700" b="1" i="1">
                  <a:latin typeface="Arial" charset="0"/>
                </a:rPr>
                <a:t>Any maneuver that causes a change in stroke volume in one ventricle will rapidly result in a parallel change in stroke volume in the other ventricle.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05113" y="131763"/>
            <a:ext cx="3519487" cy="401637"/>
          </a:xfrm>
        </p:spPr>
        <p:txBody>
          <a:bodyPr/>
          <a:lstStyle/>
          <a:p>
            <a:pPr algn="l" eaLnBrk="1" hangingPunct="1"/>
            <a:r>
              <a:rPr lang="en-US" sz="1800" smtClean="0"/>
              <a:t>Ejection fraction and contractility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685800" y="760413"/>
            <a:ext cx="77724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700" b="1" i="1" u="sng">
                <a:latin typeface="Arial" charset="0"/>
              </a:rPr>
              <a:t>Contractility:</a:t>
            </a:r>
            <a:r>
              <a:rPr lang="en-US" sz="1700" b="1" i="1">
                <a:latin typeface="Arial" charset="0"/>
              </a:rPr>
              <a:t> a change in stroke volume at any given preload &amp; afterload</a:t>
            </a:r>
          </a:p>
        </p:txBody>
      </p:sp>
      <p:sp>
        <p:nvSpPr>
          <p:cNvPr id="22532" name="Text Box 12"/>
          <p:cNvSpPr txBox="1">
            <a:spLocks noChangeArrowheads="1"/>
          </p:cNvSpPr>
          <p:nvPr/>
        </p:nvSpPr>
        <p:spPr bwMode="auto">
          <a:xfrm>
            <a:off x="3962400" y="2009775"/>
            <a:ext cx="2544763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 dirty="0">
                <a:latin typeface="Arial" charset="0"/>
              </a:rPr>
              <a:t>Sympathetic stimulation:</a:t>
            </a:r>
          </a:p>
          <a:p>
            <a:pPr eaLnBrk="0" hangingPunct="0"/>
            <a:r>
              <a:rPr lang="en-US" sz="1700" dirty="0">
                <a:latin typeface="Arial" charset="0"/>
              </a:rPr>
              <a:t>Positive inotropic effect</a:t>
            </a:r>
          </a:p>
        </p:txBody>
      </p:sp>
      <p:sp>
        <p:nvSpPr>
          <p:cNvPr id="22533" name="Text Box 13"/>
          <p:cNvSpPr txBox="1">
            <a:spLocks noChangeArrowheads="1"/>
          </p:cNvSpPr>
          <p:nvPr/>
        </p:nvSpPr>
        <p:spPr bwMode="auto">
          <a:xfrm>
            <a:off x="3962400" y="3152775"/>
            <a:ext cx="89535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Normal</a:t>
            </a:r>
          </a:p>
        </p:txBody>
      </p:sp>
      <p:sp>
        <p:nvSpPr>
          <p:cNvPr id="22534" name="Text Box 14"/>
          <p:cNvSpPr txBox="1">
            <a:spLocks noChangeArrowheads="1"/>
          </p:cNvSpPr>
          <p:nvPr/>
        </p:nvSpPr>
        <p:spPr bwMode="auto">
          <a:xfrm>
            <a:off x="3505200" y="4067175"/>
            <a:ext cx="2522538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 dirty="0">
                <a:latin typeface="Arial" charset="0"/>
              </a:rPr>
              <a:t>Heart failure:</a:t>
            </a:r>
          </a:p>
          <a:p>
            <a:pPr eaLnBrk="0" hangingPunct="0"/>
            <a:r>
              <a:rPr lang="en-US" sz="1700" dirty="0">
                <a:latin typeface="Arial" charset="0"/>
              </a:rPr>
              <a:t>Negative inotropic effect</a:t>
            </a:r>
          </a:p>
        </p:txBody>
      </p:sp>
      <p:grpSp>
        <p:nvGrpSpPr>
          <p:cNvPr id="22535" name="Group 29"/>
          <p:cNvGrpSpPr>
            <a:grpSpLocks/>
          </p:cNvGrpSpPr>
          <p:nvPr/>
        </p:nvGrpSpPr>
        <p:grpSpPr bwMode="auto">
          <a:xfrm>
            <a:off x="1125538" y="1552575"/>
            <a:ext cx="2743200" cy="3429000"/>
            <a:chOff x="1189" y="480"/>
            <a:chExt cx="1728" cy="2160"/>
          </a:xfrm>
        </p:grpSpPr>
        <p:sp>
          <p:nvSpPr>
            <p:cNvPr id="22554" name="Line 6"/>
            <p:cNvSpPr>
              <a:spLocks noChangeShapeType="1"/>
            </p:cNvSpPr>
            <p:nvPr/>
          </p:nvSpPr>
          <p:spPr bwMode="auto">
            <a:xfrm>
              <a:off x="1189" y="2640"/>
              <a:ext cx="172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2555" name="Line 7"/>
            <p:cNvSpPr>
              <a:spLocks noChangeShapeType="1"/>
            </p:cNvSpPr>
            <p:nvPr/>
          </p:nvSpPr>
          <p:spPr bwMode="auto">
            <a:xfrm rot="16200000" flipV="1">
              <a:off x="109" y="1560"/>
              <a:ext cx="216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066800" y="5133975"/>
            <a:ext cx="3352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End-diastolic ventricular volume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 rot="-5400000">
            <a:off x="-302418" y="3001168"/>
            <a:ext cx="18923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Stroke Volume</a:t>
            </a:r>
          </a:p>
        </p:txBody>
      </p:sp>
      <p:cxnSp>
        <p:nvCxnSpPr>
          <p:cNvPr id="22538" name="AutoShape 15"/>
          <p:cNvCxnSpPr>
            <a:cxnSpLocks noChangeShapeType="1"/>
            <a:stCxn id="22532" idx="1"/>
            <a:endCxn id="22545" idx="6"/>
          </p:cNvCxnSpPr>
          <p:nvPr/>
        </p:nvCxnSpPr>
        <p:spPr bwMode="auto">
          <a:xfrm flipH="1" flipV="1">
            <a:off x="3157538" y="1941513"/>
            <a:ext cx="796925" cy="3810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22539" name="AutoShape 16"/>
          <p:cNvCxnSpPr>
            <a:cxnSpLocks noChangeShapeType="1"/>
            <a:stCxn id="22533" idx="1"/>
            <a:endCxn id="22544" idx="4"/>
          </p:cNvCxnSpPr>
          <p:nvPr/>
        </p:nvCxnSpPr>
        <p:spPr bwMode="auto">
          <a:xfrm flipH="1" flipV="1">
            <a:off x="2935288" y="2930525"/>
            <a:ext cx="1019175" cy="406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cxnSp>
        <p:nvCxnSpPr>
          <p:cNvPr id="22540" name="AutoShape 17"/>
          <p:cNvCxnSpPr>
            <a:cxnSpLocks noChangeShapeType="1"/>
            <a:stCxn id="22534" idx="1"/>
            <a:endCxn id="22543" idx="4"/>
          </p:cNvCxnSpPr>
          <p:nvPr/>
        </p:nvCxnSpPr>
        <p:spPr bwMode="auto">
          <a:xfrm flipH="1" flipV="1">
            <a:off x="3157538" y="3776663"/>
            <a:ext cx="339725" cy="6032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22541" name="Freeform 18"/>
          <p:cNvSpPr>
            <a:spLocks/>
          </p:cNvSpPr>
          <p:nvPr/>
        </p:nvSpPr>
        <p:spPr bwMode="auto">
          <a:xfrm>
            <a:off x="2743200" y="3152775"/>
            <a:ext cx="4763" cy="685800"/>
          </a:xfrm>
          <a:custGeom>
            <a:avLst/>
            <a:gdLst>
              <a:gd name="T0" fmla="*/ 2147483647 w 3"/>
              <a:gd name="T1" fmla="*/ 0 h 432"/>
              <a:gd name="T2" fmla="*/ 0 w 3"/>
              <a:gd name="T3" fmla="*/ 2147483647 h 432"/>
              <a:gd name="T4" fmla="*/ 2147483647 w 3"/>
              <a:gd name="T5" fmla="*/ 2147483647 h 432"/>
              <a:gd name="T6" fmla="*/ 0 60000 65536"/>
              <a:gd name="T7" fmla="*/ 0 60000 65536"/>
              <a:gd name="T8" fmla="*/ 0 60000 65536"/>
              <a:gd name="T9" fmla="*/ 0 w 3"/>
              <a:gd name="T10" fmla="*/ 0 h 432"/>
              <a:gd name="T11" fmla="*/ 3 w 3"/>
              <a:gd name="T12" fmla="*/ 432 h 4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" h="432">
                <a:moveTo>
                  <a:pt x="3" y="0"/>
                </a:moveTo>
                <a:lnTo>
                  <a:pt x="0" y="168"/>
                </a:lnTo>
                <a:lnTo>
                  <a:pt x="3" y="432"/>
                </a:lnTo>
              </a:path>
            </a:pathLst>
          </a:custGeom>
          <a:solidFill>
            <a:schemeClr val="bg1"/>
          </a:solidFill>
          <a:ln w="22225" cap="flat" cmpd="sng">
            <a:solidFill>
              <a:schemeClr val="tx1"/>
            </a:solidFill>
            <a:prstDash val="solid"/>
            <a:round/>
            <a:headEnd type="none" w="med" len="lg"/>
            <a:tailEnd type="stealth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42" name="Freeform 19"/>
          <p:cNvSpPr>
            <a:spLocks/>
          </p:cNvSpPr>
          <p:nvPr/>
        </p:nvSpPr>
        <p:spPr bwMode="auto">
          <a:xfrm>
            <a:off x="2744788" y="2314575"/>
            <a:ext cx="1587" cy="533400"/>
          </a:xfrm>
          <a:custGeom>
            <a:avLst/>
            <a:gdLst>
              <a:gd name="T0" fmla="*/ 0 w 1"/>
              <a:gd name="T1" fmla="*/ 2147483647 h 336"/>
              <a:gd name="T2" fmla="*/ 0 w 1"/>
              <a:gd name="T3" fmla="*/ 2147483647 h 336"/>
              <a:gd name="T4" fmla="*/ 0 w 1"/>
              <a:gd name="T5" fmla="*/ 0 h 336"/>
              <a:gd name="T6" fmla="*/ 0 60000 65536"/>
              <a:gd name="T7" fmla="*/ 0 60000 65536"/>
              <a:gd name="T8" fmla="*/ 0 60000 65536"/>
              <a:gd name="T9" fmla="*/ 0 w 1"/>
              <a:gd name="T10" fmla="*/ 0 h 336"/>
              <a:gd name="T11" fmla="*/ 1 w 1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" h="336">
                <a:moveTo>
                  <a:pt x="0" y="336"/>
                </a:moveTo>
                <a:lnTo>
                  <a:pt x="0" y="20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22225" cap="flat" cmpd="sng">
            <a:solidFill>
              <a:schemeClr val="tx1"/>
            </a:solidFill>
            <a:prstDash val="solid"/>
            <a:round/>
            <a:headEnd type="none" w="med" len="lg"/>
            <a:tailEnd type="stealth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43" name="Freeform 25"/>
          <p:cNvSpPr>
            <a:spLocks/>
          </p:cNvSpPr>
          <p:nvPr/>
        </p:nvSpPr>
        <p:spPr bwMode="auto">
          <a:xfrm>
            <a:off x="1371600" y="3762375"/>
            <a:ext cx="2122488" cy="995363"/>
          </a:xfrm>
          <a:custGeom>
            <a:avLst/>
            <a:gdLst>
              <a:gd name="T0" fmla="*/ 0 w 1337"/>
              <a:gd name="T1" fmla="*/ 2147483647 h 627"/>
              <a:gd name="T2" fmla="*/ 2147483647 w 1337"/>
              <a:gd name="T3" fmla="*/ 2147483647 h 627"/>
              <a:gd name="T4" fmla="*/ 2147483647 w 1337"/>
              <a:gd name="T5" fmla="*/ 2147483647 h 627"/>
              <a:gd name="T6" fmla="*/ 2147483647 w 1337"/>
              <a:gd name="T7" fmla="*/ 2147483647 h 627"/>
              <a:gd name="T8" fmla="*/ 2147483647 w 1337"/>
              <a:gd name="T9" fmla="*/ 2147483647 h 627"/>
              <a:gd name="T10" fmla="*/ 2147483647 w 1337"/>
              <a:gd name="T11" fmla="*/ 2147483647 h 6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37"/>
              <a:gd name="T19" fmla="*/ 0 h 627"/>
              <a:gd name="T20" fmla="*/ 1337 w 1337"/>
              <a:gd name="T21" fmla="*/ 627 h 6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37" h="627">
                <a:moveTo>
                  <a:pt x="0" y="627"/>
                </a:moveTo>
                <a:cubicBezTo>
                  <a:pt x="52" y="575"/>
                  <a:pt x="210" y="395"/>
                  <a:pt x="316" y="314"/>
                </a:cubicBezTo>
                <a:cubicBezTo>
                  <a:pt x="422" y="233"/>
                  <a:pt x="547" y="181"/>
                  <a:pt x="635" y="139"/>
                </a:cubicBezTo>
                <a:cubicBezTo>
                  <a:pt x="723" y="97"/>
                  <a:pt x="764" y="87"/>
                  <a:pt x="845" y="65"/>
                </a:cubicBezTo>
                <a:cubicBezTo>
                  <a:pt x="926" y="43"/>
                  <a:pt x="1037" y="18"/>
                  <a:pt x="1119" y="9"/>
                </a:cubicBezTo>
                <a:cubicBezTo>
                  <a:pt x="1202" y="0"/>
                  <a:pt x="1292" y="9"/>
                  <a:pt x="1337" y="9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44" name="Freeform 26"/>
          <p:cNvSpPr>
            <a:spLocks/>
          </p:cNvSpPr>
          <p:nvPr/>
        </p:nvSpPr>
        <p:spPr bwMode="auto">
          <a:xfrm>
            <a:off x="1371600" y="2771775"/>
            <a:ext cx="2265363" cy="1752600"/>
          </a:xfrm>
          <a:custGeom>
            <a:avLst/>
            <a:gdLst>
              <a:gd name="T0" fmla="*/ 0 w 1427"/>
              <a:gd name="T1" fmla="*/ 2147483647 h 1104"/>
              <a:gd name="T2" fmla="*/ 2147483647 w 1427"/>
              <a:gd name="T3" fmla="*/ 2147483647 h 1104"/>
              <a:gd name="T4" fmla="*/ 2147483647 w 1427"/>
              <a:gd name="T5" fmla="*/ 2147483647 h 1104"/>
              <a:gd name="T6" fmla="*/ 2147483647 w 1427"/>
              <a:gd name="T7" fmla="*/ 2147483647 h 1104"/>
              <a:gd name="T8" fmla="*/ 2147483647 w 1427"/>
              <a:gd name="T9" fmla="*/ 2147483647 h 1104"/>
              <a:gd name="T10" fmla="*/ 2147483647 w 1427"/>
              <a:gd name="T11" fmla="*/ 2147483647 h 1104"/>
              <a:gd name="T12" fmla="*/ 2147483647 w 1427"/>
              <a:gd name="T13" fmla="*/ 0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7"/>
              <a:gd name="T22" fmla="*/ 0 h 1104"/>
              <a:gd name="T23" fmla="*/ 1427 w 1427"/>
              <a:gd name="T24" fmla="*/ 1104 h 110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7" h="1104">
                <a:moveTo>
                  <a:pt x="0" y="1104"/>
                </a:moveTo>
                <a:cubicBezTo>
                  <a:pt x="44" y="1032"/>
                  <a:pt x="191" y="786"/>
                  <a:pt x="275" y="672"/>
                </a:cubicBezTo>
                <a:cubicBezTo>
                  <a:pt x="359" y="558"/>
                  <a:pt x="423" y="495"/>
                  <a:pt x="503" y="423"/>
                </a:cubicBezTo>
                <a:cubicBezTo>
                  <a:pt x="583" y="351"/>
                  <a:pt x="675" y="292"/>
                  <a:pt x="755" y="240"/>
                </a:cubicBezTo>
                <a:cubicBezTo>
                  <a:pt x="835" y="188"/>
                  <a:pt x="913" y="141"/>
                  <a:pt x="985" y="109"/>
                </a:cubicBezTo>
                <a:cubicBezTo>
                  <a:pt x="1057" y="77"/>
                  <a:pt x="1113" y="66"/>
                  <a:pt x="1187" y="48"/>
                </a:cubicBezTo>
                <a:cubicBezTo>
                  <a:pt x="1261" y="30"/>
                  <a:pt x="1363" y="4"/>
                  <a:pt x="1427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45" name="Freeform 27"/>
          <p:cNvSpPr>
            <a:spLocks/>
          </p:cNvSpPr>
          <p:nvPr/>
        </p:nvSpPr>
        <p:spPr bwMode="auto">
          <a:xfrm>
            <a:off x="1371600" y="1857375"/>
            <a:ext cx="2095500" cy="2209800"/>
          </a:xfrm>
          <a:custGeom>
            <a:avLst/>
            <a:gdLst>
              <a:gd name="T0" fmla="*/ 0 w 1416"/>
              <a:gd name="T1" fmla="*/ 2147483647 h 1479"/>
              <a:gd name="T2" fmla="*/ 2147483647 w 1416"/>
              <a:gd name="T3" fmla="*/ 2147483647 h 1479"/>
              <a:gd name="T4" fmla="*/ 2147483647 w 1416"/>
              <a:gd name="T5" fmla="*/ 2147483647 h 1479"/>
              <a:gd name="T6" fmla="*/ 2147483647 w 1416"/>
              <a:gd name="T7" fmla="*/ 2147483647 h 1479"/>
              <a:gd name="T8" fmla="*/ 2147483647 w 1416"/>
              <a:gd name="T9" fmla="*/ 2147483647 h 1479"/>
              <a:gd name="T10" fmla="*/ 2147483647 w 1416"/>
              <a:gd name="T11" fmla="*/ 2147483647 h 1479"/>
              <a:gd name="T12" fmla="*/ 2147483647 w 1416"/>
              <a:gd name="T13" fmla="*/ 2147483647 h 1479"/>
              <a:gd name="T14" fmla="*/ 2147483647 w 1416"/>
              <a:gd name="T15" fmla="*/ 2147483647 h 1479"/>
              <a:gd name="T16" fmla="*/ 2147483647 w 1416"/>
              <a:gd name="T17" fmla="*/ 0 h 14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16"/>
              <a:gd name="T28" fmla="*/ 0 h 1479"/>
              <a:gd name="T29" fmla="*/ 1416 w 1416"/>
              <a:gd name="T30" fmla="*/ 1479 h 14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16" h="1479">
                <a:moveTo>
                  <a:pt x="0" y="1479"/>
                </a:moveTo>
                <a:cubicBezTo>
                  <a:pt x="76" y="1315"/>
                  <a:pt x="152" y="1151"/>
                  <a:pt x="240" y="999"/>
                </a:cubicBezTo>
                <a:cubicBezTo>
                  <a:pt x="328" y="847"/>
                  <a:pt x="448" y="671"/>
                  <a:pt x="528" y="567"/>
                </a:cubicBezTo>
                <a:cubicBezTo>
                  <a:pt x="608" y="463"/>
                  <a:pt x="665" y="427"/>
                  <a:pt x="720" y="375"/>
                </a:cubicBezTo>
                <a:cubicBezTo>
                  <a:pt x="775" y="323"/>
                  <a:pt x="804" y="293"/>
                  <a:pt x="861" y="253"/>
                </a:cubicBezTo>
                <a:cubicBezTo>
                  <a:pt x="918" y="213"/>
                  <a:pt x="1002" y="168"/>
                  <a:pt x="1060" y="136"/>
                </a:cubicBezTo>
                <a:cubicBezTo>
                  <a:pt x="1118" y="104"/>
                  <a:pt x="1170" y="79"/>
                  <a:pt x="1207" y="63"/>
                </a:cubicBezTo>
                <a:cubicBezTo>
                  <a:pt x="1244" y="47"/>
                  <a:pt x="1245" y="52"/>
                  <a:pt x="1280" y="42"/>
                </a:cubicBezTo>
                <a:cubicBezTo>
                  <a:pt x="1315" y="32"/>
                  <a:pt x="1388" y="9"/>
                  <a:pt x="1416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46" name="Text Box 33"/>
          <p:cNvSpPr txBox="1">
            <a:spLocks noChangeArrowheads="1"/>
          </p:cNvSpPr>
          <p:nvPr/>
        </p:nvSpPr>
        <p:spPr bwMode="auto">
          <a:xfrm>
            <a:off x="5562600" y="4905375"/>
            <a:ext cx="3276600" cy="15589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0000"/>
              </a:spcAft>
            </a:pPr>
            <a:r>
              <a:rPr lang="en-US" sz="1700" b="1" i="1" u="sng">
                <a:latin typeface="Arial" charset="0"/>
              </a:rPr>
              <a:t>Ejection fraction:</a:t>
            </a:r>
          </a:p>
          <a:p>
            <a:pPr eaLnBrk="0" hangingPunct="0">
              <a:spcAft>
                <a:spcPct val="20000"/>
              </a:spcAft>
            </a:pPr>
            <a:r>
              <a:rPr lang="en-US" sz="1700" b="1" i="1">
                <a:latin typeface="Arial" charset="0"/>
              </a:rPr>
              <a:t>EF = SV/EDVV</a:t>
            </a:r>
          </a:p>
          <a:p>
            <a:pPr eaLnBrk="0" hangingPunct="0">
              <a:spcAft>
                <a:spcPct val="20000"/>
              </a:spcAft>
            </a:pPr>
            <a:r>
              <a:rPr lang="en-US" sz="1700">
                <a:latin typeface="Arial" charset="0"/>
              </a:rPr>
              <a:t>(stroke volume/end diastolic ventricular volume)</a:t>
            </a:r>
          </a:p>
          <a:p>
            <a:pPr eaLnBrk="0" hangingPunct="0">
              <a:spcAft>
                <a:spcPct val="20000"/>
              </a:spcAft>
            </a:pPr>
            <a:r>
              <a:rPr lang="en-US" sz="1700">
                <a:latin typeface="Arial" charset="0"/>
              </a:rPr>
              <a:t>Normal EF = 0.60 or 60%</a:t>
            </a:r>
          </a:p>
        </p:txBody>
      </p:sp>
      <p:sp>
        <p:nvSpPr>
          <p:cNvPr id="22547" name="Text Box 35"/>
          <p:cNvSpPr txBox="1">
            <a:spLocks noChangeArrowheads="1"/>
          </p:cNvSpPr>
          <p:nvPr/>
        </p:nvSpPr>
        <p:spPr bwMode="auto">
          <a:xfrm>
            <a:off x="990600" y="5638800"/>
            <a:ext cx="32004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0000"/>
              </a:spcAft>
            </a:pPr>
            <a:r>
              <a:rPr lang="en-US" sz="1700" dirty="0" err="1">
                <a:latin typeface="Arial" charset="0"/>
              </a:rPr>
              <a:t>Vagal</a:t>
            </a:r>
            <a:r>
              <a:rPr lang="en-US" sz="1700" dirty="0">
                <a:latin typeface="Arial" charset="0"/>
              </a:rPr>
              <a:t> stimulation has a small negative inotropic effect.</a:t>
            </a:r>
          </a:p>
        </p:txBody>
      </p:sp>
      <p:grpSp>
        <p:nvGrpSpPr>
          <p:cNvPr id="22548" name="Group 42"/>
          <p:cNvGrpSpPr>
            <a:grpSpLocks/>
          </p:cNvGrpSpPr>
          <p:nvPr/>
        </p:nvGrpSpPr>
        <p:grpSpPr bwMode="auto">
          <a:xfrm>
            <a:off x="5638800" y="3000375"/>
            <a:ext cx="1682750" cy="625475"/>
            <a:chOff x="3744" y="1876"/>
            <a:chExt cx="1060" cy="394"/>
          </a:xfrm>
        </p:grpSpPr>
        <p:sp>
          <p:nvSpPr>
            <p:cNvPr id="22551" name="Text Box 22"/>
            <p:cNvSpPr txBox="1">
              <a:spLocks noChangeArrowheads="1"/>
            </p:cNvSpPr>
            <p:nvPr/>
          </p:nvSpPr>
          <p:spPr bwMode="auto">
            <a:xfrm>
              <a:off x="3936" y="1876"/>
              <a:ext cx="86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Changes in contractility</a:t>
              </a:r>
            </a:p>
          </p:txBody>
        </p:sp>
        <p:sp>
          <p:nvSpPr>
            <p:cNvPr id="22552" name="Line 40"/>
            <p:cNvSpPr>
              <a:spLocks noChangeShapeType="1"/>
            </p:cNvSpPr>
            <p:nvPr/>
          </p:nvSpPr>
          <p:spPr bwMode="auto">
            <a:xfrm>
              <a:off x="3744" y="1905"/>
              <a:ext cx="0" cy="336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2553" name="Line 41"/>
            <p:cNvSpPr>
              <a:spLocks noChangeShapeType="1"/>
            </p:cNvSpPr>
            <p:nvPr/>
          </p:nvSpPr>
          <p:spPr bwMode="auto">
            <a:xfrm rot="10800000">
              <a:off x="3840" y="1906"/>
              <a:ext cx="0" cy="336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2549" name="Line 43"/>
          <p:cNvSpPr>
            <a:spLocks noChangeShapeType="1"/>
          </p:cNvSpPr>
          <p:nvPr/>
        </p:nvSpPr>
        <p:spPr bwMode="auto">
          <a:xfrm>
            <a:off x="2743200" y="3914775"/>
            <a:ext cx="0" cy="99060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 type="none" w="lg" len="lg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550" name="Text Box 44"/>
          <p:cNvSpPr txBox="1">
            <a:spLocks noChangeArrowheads="1"/>
          </p:cNvSpPr>
          <p:nvPr/>
        </p:nvSpPr>
        <p:spPr bwMode="auto">
          <a:xfrm>
            <a:off x="304800" y="1462088"/>
            <a:ext cx="2362200" cy="366712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Cardiac function curve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560638" y="149225"/>
            <a:ext cx="3992562" cy="382588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dP/dt, ejection fraction &amp; contractility</a:t>
            </a:r>
          </a:p>
        </p:txBody>
      </p:sp>
      <p:grpSp>
        <p:nvGrpSpPr>
          <p:cNvPr id="23555" name="Group 1078"/>
          <p:cNvGrpSpPr>
            <a:grpSpLocks/>
          </p:cNvGrpSpPr>
          <p:nvPr/>
        </p:nvGrpSpPr>
        <p:grpSpPr bwMode="auto">
          <a:xfrm>
            <a:off x="534989" y="706438"/>
            <a:ext cx="8304213" cy="5830887"/>
            <a:chOff x="337" y="445"/>
            <a:chExt cx="5231" cy="3673"/>
          </a:xfrm>
        </p:grpSpPr>
        <p:sp>
          <p:nvSpPr>
            <p:cNvPr id="23556" name="Text Box 1064"/>
            <p:cNvSpPr txBox="1">
              <a:spLocks noChangeArrowheads="1"/>
            </p:cNvSpPr>
            <p:nvPr/>
          </p:nvSpPr>
          <p:spPr bwMode="auto">
            <a:xfrm>
              <a:off x="3168" y="1632"/>
              <a:ext cx="2400" cy="112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u="sng">
                  <a:latin typeface="Arial" charset="0"/>
                </a:rPr>
                <a:t>Two indices of contractility: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 u="sng">
                  <a:latin typeface="Arial" charset="0"/>
                </a:rPr>
                <a:t>Change in dP/dt;</a:t>
              </a:r>
              <a:r>
                <a:rPr lang="en-US" sz="1700">
                  <a:latin typeface="Arial" charset="0"/>
                </a:rPr>
                <a:t>  dP/dt = the rate of change of ventricular pressure during ejection at a given end diastolic volume (preload)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 u="sng">
                  <a:latin typeface="Arial" charset="0"/>
                </a:rPr>
                <a:t>Change in EF;</a:t>
              </a:r>
              <a:r>
                <a:rPr lang="en-US" sz="1700">
                  <a:latin typeface="Arial" charset="0"/>
                </a:rPr>
                <a:t>  EF = SV/EDVV </a:t>
              </a:r>
            </a:p>
          </p:txBody>
        </p:sp>
        <p:sp>
          <p:nvSpPr>
            <p:cNvPr id="23557" name="Text Box 1067"/>
            <p:cNvSpPr txBox="1">
              <a:spLocks noChangeArrowheads="1"/>
            </p:cNvSpPr>
            <p:nvPr/>
          </p:nvSpPr>
          <p:spPr bwMode="auto">
            <a:xfrm>
              <a:off x="2352" y="445"/>
              <a:ext cx="211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3300"/>
                  </a:solidFill>
                  <a:latin typeface="Arial" charset="0"/>
                </a:rPr>
                <a:t>increased dP/dt = </a:t>
              </a:r>
              <a:r>
                <a:rPr lang="en-US" sz="1700">
                  <a:solidFill>
                    <a:srgbClr val="FF3300"/>
                  </a:solidFill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solidFill>
                    <a:srgbClr val="FF3300"/>
                  </a:solidFill>
                  <a:latin typeface="Arial" charset="0"/>
                </a:rPr>
                <a:t>contractility</a:t>
              </a:r>
            </a:p>
          </p:txBody>
        </p:sp>
        <p:sp>
          <p:nvSpPr>
            <p:cNvPr id="23558" name="Text Box 1069"/>
            <p:cNvSpPr txBox="1">
              <a:spLocks noChangeArrowheads="1"/>
            </p:cNvSpPr>
            <p:nvPr/>
          </p:nvSpPr>
          <p:spPr bwMode="auto">
            <a:xfrm>
              <a:off x="2640" y="781"/>
              <a:ext cx="10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normal dP/dt</a:t>
              </a:r>
            </a:p>
          </p:txBody>
        </p:sp>
        <p:sp>
          <p:nvSpPr>
            <p:cNvPr id="23559" name="Text Box 1070"/>
            <p:cNvSpPr txBox="1">
              <a:spLocks noChangeArrowheads="1"/>
            </p:cNvSpPr>
            <p:nvPr/>
          </p:nvSpPr>
          <p:spPr bwMode="auto">
            <a:xfrm>
              <a:off x="2784" y="1117"/>
              <a:ext cx="222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solidFill>
                    <a:schemeClr val="accent2"/>
                  </a:solidFill>
                  <a:latin typeface="Arial" charset="0"/>
                </a:rPr>
                <a:t>decreased dP/dt = </a:t>
              </a:r>
              <a:r>
                <a:rPr lang="en-US" sz="1700">
                  <a:solidFill>
                    <a:schemeClr val="accent2"/>
                  </a:solidFill>
                  <a:latin typeface="Arial" charset="0"/>
                  <a:sym typeface="Symbol" charset="2"/>
                </a:rPr>
                <a:t> contractility</a:t>
              </a:r>
            </a:p>
          </p:txBody>
        </p:sp>
        <p:sp>
          <p:nvSpPr>
            <p:cNvPr id="23560" name="Text Box 1062"/>
            <p:cNvSpPr txBox="1">
              <a:spLocks noChangeArrowheads="1"/>
            </p:cNvSpPr>
            <p:nvPr/>
          </p:nvSpPr>
          <p:spPr bwMode="auto">
            <a:xfrm rot="16200000">
              <a:off x="-288" y="1886"/>
              <a:ext cx="148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LV pressure, mm Hg</a:t>
              </a:r>
            </a:p>
          </p:txBody>
        </p:sp>
        <p:grpSp>
          <p:nvGrpSpPr>
            <p:cNvPr id="23561" name="Group 1077"/>
            <p:cNvGrpSpPr>
              <a:grpSpLocks/>
            </p:cNvGrpSpPr>
            <p:nvPr/>
          </p:nvGrpSpPr>
          <p:grpSpPr bwMode="auto">
            <a:xfrm>
              <a:off x="630" y="561"/>
              <a:ext cx="2586" cy="3557"/>
              <a:chOff x="630" y="561"/>
              <a:chExt cx="2586" cy="3557"/>
            </a:xfrm>
          </p:grpSpPr>
          <p:sp>
            <p:nvSpPr>
              <p:cNvPr id="23562" name="Text Box 1056"/>
              <p:cNvSpPr txBox="1">
                <a:spLocks noChangeArrowheads="1"/>
              </p:cNvSpPr>
              <p:nvPr/>
            </p:nvSpPr>
            <p:spPr bwMode="auto">
              <a:xfrm>
                <a:off x="1872" y="3887"/>
                <a:ext cx="670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>
                    <a:latin typeface="Arial" charset="0"/>
                  </a:rPr>
                  <a:t>seconds</a:t>
                </a:r>
              </a:p>
            </p:txBody>
          </p:sp>
          <p:sp>
            <p:nvSpPr>
              <p:cNvPr id="23563" name="Text Box 1040"/>
              <p:cNvSpPr txBox="1">
                <a:spLocks noChangeArrowheads="1"/>
              </p:cNvSpPr>
              <p:nvPr/>
            </p:nvSpPr>
            <p:spPr bwMode="auto">
              <a:xfrm>
                <a:off x="630" y="1138"/>
                <a:ext cx="344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120</a:t>
                </a:r>
              </a:p>
            </p:txBody>
          </p:sp>
          <p:sp>
            <p:nvSpPr>
              <p:cNvPr id="23564" name="Text Box 1042"/>
              <p:cNvSpPr txBox="1">
                <a:spLocks noChangeArrowheads="1"/>
              </p:cNvSpPr>
              <p:nvPr/>
            </p:nvSpPr>
            <p:spPr bwMode="auto">
              <a:xfrm>
                <a:off x="703" y="2598"/>
                <a:ext cx="268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40</a:t>
                </a:r>
              </a:p>
            </p:txBody>
          </p:sp>
          <p:sp>
            <p:nvSpPr>
              <p:cNvPr id="23565" name="Text Box 1043"/>
              <p:cNvSpPr txBox="1">
                <a:spLocks noChangeArrowheads="1"/>
              </p:cNvSpPr>
              <p:nvPr/>
            </p:nvSpPr>
            <p:spPr bwMode="auto">
              <a:xfrm>
                <a:off x="703" y="1858"/>
                <a:ext cx="268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80</a:t>
                </a:r>
              </a:p>
            </p:txBody>
          </p:sp>
          <p:sp>
            <p:nvSpPr>
              <p:cNvPr id="23566" name="Line 1044"/>
              <p:cNvSpPr>
                <a:spLocks noChangeShapeType="1"/>
              </p:cNvSpPr>
              <p:nvPr/>
            </p:nvSpPr>
            <p:spPr bwMode="auto">
              <a:xfrm>
                <a:off x="1008" y="1261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7" name="Line 1046"/>
              <p:cNvSpPr>
                <a:spLocks noChangeShapeType="1"/>
              </p:cNvSpPr>
              <p:nvPr/>
            </p:nvSpPr>
            <p:spPr bwMode="auto">
              <a:xfrm>
                <a:off x="1008" y="1622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8" name="Line 1047"/>
              <p:cNvSpPr>
                <a:spLocks noChangeShapeType="1"/>
              </p:cNvSpPr>
              <p:nvPr/>
            </p:nvSpPr>
            <p:spPr bwMode="auto">
              <a:xfrm>
                <a:off x="1008" y="1983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9" name="Freeform 1027"/>
              <p:cNvSpPr>
                <a:spLocks/>
              </p:cNvSpPr>
              <p:nvPr/>
            </p:nvSpPr>
            <p:spPr bwMode="auto">
              <a:xfrm>
                <a:off x="1584" y="1549"/>
                <a:ext cx="1302" cy="1831"/>
              </a:xfrm>
              <a:custGeom>
                <a:avLst/>
                <a:gdLst>
                  <a:gd name="T0" fmla="*/ 0 w 1535"/>
                  <a:gd name="T1" fmla="*/ 766 h 2263"/>
                  <a:gd name="T2" fmla="*/ 64 w 1535"/>
                  <a:gd name="T3" fmla="*/ 729 h 2263"/>
                  <a:gd name="T4" fmla="*/ 138 w 1535"/>
                  <a:gd name="T5" fmla="*/ 435 h 2263"/>
                  <a:gd name="T6" fmla="*/ 215 w 1535"/>
                  <a:gd name="T7" fmla="*/ 145 h 2263"/>
                  <a:gd name="T8" fmla="*/ 267 w 1535"/>
                  <a:gd name="T9" fmla="*/ 36 h 2263"/>
                  <a:gd name="T10" fmla="*/ 327 w 1535"/>
                  <a:gd name="T11" fmla="*/ 4 h 2263"/>
                  <a:gd name="T12" fmla="*/ 372 w 1535"/>
                  <a:gd name="T13" fmla="*/ 12 h 2263"/>
                  <a:gd name="T14" fmla="*/ 408 w 1535"/>
                  <a:gd name="T15" fmla="*/ 36 h 2263"/>
                  <a:gd name="T16" fmla="*/ 428 w 1535"/>
                  <a:gd name="T17" fmla="*/ 63 h 2263"/>
                  <a:gd name="T18" fmla="*/ 448 w 1535"/>
                  <a:gd name="T19" fmla="*/ 132 h 2263"/>
                  <a:gd name="T20" fmla="*/ 517 w 1535"/>
                  <a:gd name="T21" fmla="*/ 506 h 2263"/>
                  <a:gd name="T22" fmla="*/ 573 w 1535"/>
                  <a:gd name="T23" fmla="*/ 664 h 2263"/>
                  <a:gd name="T24" fmla="*/ 609 w 1535"/>
                  <a:gd name="T25" fmla="*/ 719 h 2263"/>
                  <a:gd name="T26" fmla="*/ 673 w 1535"/>
                  <a:gd name="T27" fmla="*/ 770 h 226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35"/>
                  <a:gd name="T43" fmla="*/ 0 h 2263"/>
                  <a:gd name="T44" fmla="*/ 1535 w 1535"/>
                  <a:gd name="T45" fmla="*/ 2263 h 226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35" h="2263">
                    <a:moveTo>
                      <a:pt x="0" y="2209"/>
                    </a:moveTo>
                    <a:cubicBezTo>
                      <a:pt x="24" y="2191"/>
                      <a:pt x="94" y="2263"/>
                      <a:pt x="146" y="2104"/>
                    </a:cubicBezTo>
                    <a:cubicBezTo>
                      <a:pt x="198" y="1945"/>
                      <a:pt x="256" y="1537"/>
                      <a:pt x="314" y="1256"/>
                    </a:cubicBezTo>
                    <a:cubicBezTo>
                      <a:pt x="372" y="975"/>
                      <a:pt x="443" y="610"/>
                      <a:pt x="492" y="418"/>
                    </a:cubicBezTo>
                    <a:cubicBezTo>
                      <a:pt x="541" y="226"/>
                      <a:pt x="565" y="172"/>
                      <a:pt x="607" y="104"/>
                    </a:cubicBezTo>
                    <a:cubicBezTo>
                      <a:pt x="649" y="36"/>
                      <a:pt x="704" y="24"/>
                      <a:pt x="744" y="12"/>
                    </a:cubicBezTo>
                    <a:cubicBezTo>
                      <a:pt x="784" y="0"/>
                      <a:pt x="816" y="19"/>
                      <a:pt x="847" y="34"/>
                    </a:cubicBezTo>
                    <a:cubicBezTo>
                      <a:pt x="878" y="49"/>
                      <a:pt x="907" y="77"/>
                      <a:pt x="928" y="102"/>
                    </a:cubicBezTo>
                    <a:cubicBezTo>
                      <a:pt x="949" y="127"/>
                      <a:pt x="959" y="137"/>
                      <a:pt x="975" y="183"/>
                    </a:cubicBezTo>
                    <a:cubicBezTo>
                      <a:pt x="991" y="229"/>
                      <a:pt x="988" y="166"/>
                      <a:pt x="1022" y="378"/>
                    </a:cubicBezTo>
                    <a:cubicBezTo>
                      <a:pt x="1056" y="590"/>
                      <a:pt x="1132" y="1201"/>
                      <a:pt x="1179" y="1457"/>
                    </a:cubicBezTo>
                    <a:cubicBezTo>
                      <a:pt x="1226" y="1713"/>
                      <a:pt x="1269" y="1814"/>
                      <a:pt x="1304" y="1917"/>
                    </a:cubicBezTo>
                    <a:cubicBezTo>
                      <a:pt x="1339" y="2020"/>
                      <a:pt x="1349" y="2023"/>
                      <a:pt x="1388" y="2074"/>
                    </a:cubicBezTo>
                    <a:cubicBezTo>
                      <a:pt x="1427" y="2125"/>
                      <a:pt x="1505" y="2191"/>
                      <a:pt x="1535" y="2221"/>
                    </a:cubicBezTo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0" name="Freeform 1029"/>
              <p:cNvSpPr>
                <a:spLocks/>
              </p:cNvSpPr>
              <p:nvPr/>
            </p:nvSpPr>
            <p:spPr bwMode="auto">
              <a:xfrm>
                <a:off x="1375" y="1107"/>
                <a:ext cx="1479" cy="2259"/>
              </a:xfrm>
              <a:custGeom>
                <a:avLst/>
                <a:gdLst>
                  <a:gd name="T0" fmla="*/ 0 w 1744"/>
                  <a:gd name="T1" fmla="*/ 1322 h 2572"/>
                  <a:gd name="T2" fmla="*/ 106 w 1744"/>
                  <a:gd name="T3" fmla="*/ 1246 h 2572"/>
                  <a:gd name="T4" fmla="*/ 165 w 1744"/>
                  <a:gd name="T5" fmla="*/ 738 h 2572"/>
                  <a:gd name="T6" fmla="*/ 230 w 1744"/>
                  <a:gd name="T7" fmla="*/ 206 h 2572"/>
                  <a:gd name="T8" fmla="*/ 303 w 1744"/>
                  <a:gd name="T9" fmla="*/ 26 h 2572"/>
                  <a:gd name="T10" fmla="*/ 441 w 1744"/>
                  <a:gd name="T11" fmla="*/ 47 h 2572"/>
                  <a:gd name="T12" fmla="*/ 500 w 1744"/>
                  <a:gd name="T13" fmla="*/ 230 h 2572"/>
                  <a:gd name="T14" fmla="*/ 582 w 1744"/>
                  <a:gd name="T15" fmla="*/ 873 h 2572"/>
                  <a:gd name="T16" fmla="*/ 646 w 1744"/>
                  <a:gd name="T17" fmla="*/ 1148 h 2572"/>
                  <a:gd name="T18" fmla="*/ 689 w 1744"/>
                  <a:gd name="T19" fmla="*/ 1241 h 2572"/>
                  <a:gd name="T20" fmla="*/ 764 w 1744"/>
                  <a:gd name="T21" fmla="*/ 1329 h 25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44"/>
                  <a:gd name="T34" fmla="*/ 0 h 2572"/>
                  <a:gd name="T35" fmla="*/ 1744 w 1744"/>
                  <a:gd name="T36" fmla="*/ 2572 h 25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44" h="2572">
                    <a:moveTo>
                      <a:pt x="0" y="2531"/>
                    </a:moveTo>
                    <a:cubicBezTo>
                      <a:pt x="40" y="2507"/>
                      <a:pt x="177" y="2572"/>
                      <a:pt x="240" y="2385"/>
                    </a:cubicBezTo>
                    <a:cubicBezTo>
                      <a:pt x="303" y="2198"/>
                      <a:pt x="329" y="1743"/>
                      <a:pt x="376" y="1411"/>
                    </a:cubicBezTo>
                    <a:cubicBezTo>
                      <a:pt x="423" y="1079"/>
                      <a:pt x="471" y="622"/>
                      <a:pt x="523" y="395"/>
                    </a:cubicBezTo>
                    <a:cubicBezTo>
                      <a:pt x="575" y="168"/>
                      <a:pt x="610" y="100"/>
                      <a:pt x="690" y="50"/>
                    </a:cubicBezTo>
                    <a:cubicBezTo>
                      <a:pt x="770" y="0"/>
                      <a:pt x="930" y="27"/>
                      <a:pt x="1005" y="92"/>
                    </a:cubicBezTo>
                    <a:cubicBezTo>
                      <a:pt x="1080" y="157"/>
                      <a:pt x="1088" y="177"/>
                      <a:pt x="1142" y="440"/>
                    </a:cubicBezTo>
                    <a:cubicBezTo>
                      <a:pt x="1196" y="703"/>
                      <a:pt x="1271" y="1379"/>
                      <a:pt x="1326" y="1671"/>
                    </a:cubicBezTo>
                    <a:cubicBezTo>
                      <a:pt x="1382" y="1963"/>
                      <a:pt x="1432" y="2078"/>
                      <a:pt x="1473" y="2196"/>
                    </a:cubicBezTo>
                    <a:cubicBezTo>
                      <a:pt x="1514" y="2313"/>
                      <a:pt x="1526" y="2317"/>
                      <a:pt x="1572" y="2375"/>
                    </a:cubicBezTo>
                    <a:cubicBezTo>
                      <a:pt x="1617" y="2433"/>
                      <a:pt x="1709" y="2508"/>
                      <a:pt x="1744" y="2543"/>
                    </a:cubicBez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1" name="Freeform 1030"/>
              <p:cNvSpPr>
                <a:spLocks/>
              </p:cNvSpPr>
              <p:nvPr/>
            </p:nvSpPr>
            <p:spPr bwMode="auto">
              <a:xfrm>
                <a:off x="1423" y="1885"/>
                <a:ext cx="1425" cy="1548"/>
              </a:xfrm>
              <a:custGeom>
                <a:avLst/>
                <a:gdLst>
                  <a:gd name="T0" fmla="*/ 0 w 1680"/>
                  <a:gd name="T1" fmla="*/ 662 h 1912"/>
                  <a:gd name="T2" fmla="*/ 145 w 1680"/>
                  <a:gd name="T3" fmla="*/ 618 h 1912"/>
                  <a:gd name="T4" fmla="*/ 240 w 1680"/>
                  <a:gd name="T5" fmla="*/ 381 h 1912"/>
                  <a:gd name="T6" fmla="*/ 315 w 1680"/>
                  <a:gd name="T7" fmla="*/ 143 h 1912"/>
                  <a:gd name="T8" fmla="*/ 353 w 1680"/>
                  <a:gd name="T9" fmla="*/ 53 h 1912"/>
                  <a:gd name="T10" fmla="*/ 392 w 1680"/>
                  <a:gd name="T11" fmla="*/ 10 h 1912"/>
                  <a:gd name="T12" fmla="*/ 439 w 1680"/>
                  <a:gd name="T13" fmla="*/ 6 h 1912"/>
                  <a:gd name="T14" fmla="*/ 480 w 1680"/>
                  <a:gd name="T15" fmla="*/ 42 h 1912"/>
                  <a:gd name="T16" fmla="*/ 517 w 1680"/>
                  <a:gd name="T17" fmla="*/ 133 h 1912"/>
                  <a:gd name="T18" fmla="*/ 585 w 1680"/>
                  <a:gd name="T19" fmla="*/ 444 h 1912"/>
                  <a:gd name="T20" fmla="*/ 639 w 1680"/>
                  <a:gd name="T21" fmla="*/ 576 h 1912"/>
                  <a:gd name="T22" fmla="*/ 675 w 1680"/>
                  <a:gd name="T23" fmla="*/ 623 h 1912"/>
                  <a:gd name="T24" fmla="*/ 737 w 1680"/>
                  <a:gd name="T25" fmla="*/ 665 h 19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80"/>
                  <a:gd name="T40" fmla="*/ 0 h 1912"/>
                  <a:gd name="T41" fmla="*/ 1680 w 1680"/>
                  <a:gd name="T42" fmla="*/ 1912 h 19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80" h="1912">
                    <a:moveTo>
                      <a:pt x="0" y="1902"/>
                    </a:moveTo>
                    <a:cubicBezTo>
                      <a:pt x="55" y="1881"/>
                      <a:pt x="239" y="1910"/>
                      <a:pt x="330" y="1776"/>
                    </a:cubicBezTo>
                    <a:cubicBezTo>
                      <a:pt x="421" y="1642"/>
                      <a:pt x="484" y="1322"/>
                      <a:pt x="548" y="1095"/>
                    </a:cubicBezTo>
                    <a:cubicBezTo>
                      <a:pt x="612" y="868"/>
                      <a:pt x="674" y="571"/>
                      <a:pt x="716" y="414"/>
                    </a:cubicBezTo>
                    <a:cubicBezTo>
                      <a:pt x="758" y="257"/>
                      <a:pt x="773" y="215"/>
                      <a:pt x="803" y="151"/>
                    </a:cubicBezTo>
                    <a:cubicBezTo>
                      <a:pt x="833" y="87"/>
                      <a:pt x="861" y="50"/>
                      <a:pt x="894" y="27"/>
                    </a:cubicBezTo>
                    <a:cubicBezTo>
                      <a:pt x="927" y="4"/>
                      <a:pt x="965" y="0"/>
                      <a:pt x="998" y="16"/>
                    </a:cubicBezTo>
                    <a:cubicBezTo>
                      <a:pt x="1031" y="32"/>
                      <a:pt x="1063" y="60"/>
                      <a:pt x="1093" y="121"/>
                    </a:cubicBezTo>
                    <a:cubicBezTo>
                      <a:pt x="1123" y="182"/>
                      <a:pt x="1139" y="187"/>
                      <a:pt x="1179" y="380"/>
                    </a:cubicBezTo>
                    <a:cubicBezTo>
                      <a:pt x="1219" y="573"/>
                      <a:pt x="1287" y="1064"/>
                      <a:pt x="1333" y="1277"/>
                    </a:cubicBezTo>
                    <a:cubicBezTo>
                      <a:pt x="1379" y="1490"/>
                      <a:pt x="1421" y="1574"/>
                      <a:pt x="1455" y="1659"/>
                    </a:cubicBezTo>
                    <a:cubicBezTo>
                      <a:pt x="1489" y="1745"/>
                      <a:pt x="1499" y="1747"/>
                      <a:pt x="1537" y="1790"/>
                    </a:cubicBezTo>
                    <a:cubicBezTo>
                      <a:pt x="1575" y="1832"/>
                      <a:pt x="1650" y="1887"/>
                      <a:pt x="1680" y="1912"/>
                    </a:cubicBezTo>
                  </a:path>
                </a:pathLst>
              </a:custGeom>
              <a:noFill/>
              <a:ln w="19050" cap="flat" cmpd="sng">
                <a:solidFill>
                  <a:srgbClr val="3366FF"/>
                </a:solidFill>
                <a:prstDash val="solid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2" name="Line 1031"/>
              <p:cNvSpPr>
                <a:spLocks noChangeShapeType="1"/>
              </p:cNvSpPr>
              <p:nvPr/>
            </p:nvSpPr>
            <p:spPr bwMode="auto">
              <a:xfrm flipH="1">
                <a:off x="1599" y="899"/>
                <a:ext cx="262" cy="2182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3" name="Line 1032"/>
              <p:cNvSpPr>
                <a:spLocks noChangeShapeType="1"/>
              </p:cNvSpPr>
              <p:nvPr/>
            </p:nvSpPr>
            <p:spPr bwMode="auto">
              <a:xfrm flipH="1">
                <a:off x="1731" y="966"/>
                <a:ext cx="431" cy="223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4" name="Line 1033"/>
              <p:cNvSpPr>
                <a:spLocks noChangeShapeType="1"/>
              </p:cNvSpPr>
              <p:nvPr/>
            </p:nvSpPr>
            <p:spPr bwMode="auto">
              <a:xfrm flipH="1">
                <a:off x="1776" y="1165"/>
                <a:ext cx="528" cy="2016"/>
              </a:xfrm>
              <a:prstGeom prst="line">
                <a:avLst/>
              </a:prstGeom>
              <a:noFill/>
              <a:ln w="31750">
                <a:solidFill>
                  <a:srgbClr val="3366FF"/>
                </a:solidFill>
                <a:prstDash val="dash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5" name="Line 1028"/>
              <p:cNvSpPr>
                <a:spLocks noChangeShapeType="1"/>
              </p:cNvSpPr>
              <p:nvPr/>
            </p:nvSpPr>
            <p:spPr bwMode="auto">
              <a:xfrm rot="16116844">
                <a:off x="-186" y="2138"/>
                <a:ext cx="2588" cy="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6" name="Line 1034"/>
              <p:cNvSpPr>
                <a:spLocks noChangeShapeType="1"/>
              </p:cNvSpPr>
              <p:nvPr/>
            </p:nvSpPr>
            <p:spPr bwMode="auto">
              <a:xfrm>
                <a:off x="1100" y="3468"/>
                <a:ext cx="2116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77" name="Text Box 1049"/>
              <p:cNvSpPr txBox="1">
                <a:spLocks noChangeArrowheads="1"/>
              </p:cNvSpPr>
              <p:nvPr/>
            </p:nvSpPr>
            <p:spPr bwMode="auto">
              <a:xfrm>
                <a:off x="1488" y="3639"/>
                <a:ext cx="432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0.20</a:t>
                </a:r>
              </a:p>
            </p:txBody>
          </p:sp>
          <p:sp>
            <p:nvSpPr>
              <p:cNvPr id="23578" name="Text Box 1050"/>
              <p:cNvSpPr txBox="1">
                <a:spLocks noChangeArrowheads="1"/>
              </p:cNvSpPr>
              <p:nvPr/>
            </p:nvSpPr>
            <p:spPr bwMode="auto">
              <a:xfrm>
                <a:off x="2544" y="3639"/>
                <a:ext cx="432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0.60</a:t>
                </a:r>
              </a:p>
            </p:txBody>
          </p:sp>
          <p:sp>
            <p:nvSpPr>
              <p:cNvPr id="23579" name="Text Box 1051"/>
              <p:cNvSpPr txBox="1">
                <a:spLocks noChangeArrowheads="1"/>
              </p:cNvSpPr>
              <p:nvPr/>
            </p:nvSpPr>
            <p:spPr bwMode="auto">
              <a:xfrm>
                <a:off x="2066" y="3639"/>
                <a:ext cx="399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0.40</a:t>
                </a:r>
              </a:p>
            </p:txBody>
          </p:sp>
          <p:sp>
            <p:nvSpPr>
              <p:cNvPr id="23580" name="Line 1052"/>
              <p:cNvSpPr>
                <a:spLocks noChangeShapeType="1"/>
              </p:cNvSpPr>
              <p:nvPr/>
            </p:nvSpPr>
            <p:spPr bwMode="auto">
              <a:xfrm rot="5400000" flipH="1" flipV="1">
                <a:off x="1638" y="3523"/>
                <a:ext cx="84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81" name="Line 1053"/>
              <p:cNvSpPr>
                <a:spLocks noChangeShapeType="1"/>
              </p:cNvSpPr>
              <p:nvPr/>
            </p:nvSpPr>
            <p:spPr bwMode="auto">
              <a:xfrm rot="5400000" flipH="1" flipV="1">
                <a:off x="2127" y="3523"/>
                <a:ext cx="84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82" name="Line 1054"/>
              <p:cNvSpPr>
                <a:spLocks noChangeShapeType="1"/>
              </p:cNvSpPr>
              <p:nvPr/>
            </p:nvSpPr>
            <p:spPr bwMode="auto">
              <a:xfrm rot="5400000" flipH="1" flipV="1">
                <a:off x="2615" y="3523"/>
                <a:ext cx="84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83" name="Line 1058"/>
              <p:cNvSpPr>
                <a:spLocks noChangeShapeType="1"/>
              </p:cNvSpPr>
              <p:nvPr/>
            </p:nvSpPr>
            <p:spPr bwMode="auto">
              <a:xfrm>
                <a:off x="1008" y="2344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84" name="Line 1060"/>
              <p:cNvSpPr>
                <a:spLocks noChangeShapeType="1"/>
              </p:cNvSpPr>
              <p:nvPr/>
            </p:nvSpPr>
            <p:spPr bwMode="auto">
              <a:xfrm>
                <a:off x="1008" y="2706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23585" name="AutoShape 1068"/>
              <p:cNvCxnSpPr>
                <a:cxnSpLocks noChangeShapeType="1"/>
                <a:stCxn id="23557" idx="1"/>
                <a:endCxn id="23572" idx="0"/>
              </p:cNvCxnSpPr>
              <p:nvPr/>
            </p:nvCxnSpPr>
            <p:spPr bwMode="auto">
              <a:xfrm flipH="1">
                <a:off x="1861" y="561"/>
                <a:ext cx="486" cy="32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3586" name="AutoShape 1071"/>
              <p:cNvCxnSpPr>
                <a:cxnSpLocks noChangeShapeType="1"/>
                <a:stCxn id="23558" idx="1"/>
                <a:endCxn id="23573" idx="0"/>
              </p:cNvCxnSpPr>
              <p:nvPr/>
            </p:nvCxnSpPr>
            <p:spPr bwMode="auto">
              <a:xfrm flipH="1">
                <a:off x="2163" y="897"/>
                <a:ext cx="472" cy="59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3587" name="AutoShape 1072"/>
              <p:cNvCxnSpPr>
                <a:cxnSpLocks noChangeShapeType="1"/>
                <a:stCxn id="23559" idx="1"/>
                <a:endCxn id="23574" idx="0"/>
              </p:cNvCxnSpPr>
              <p:nvPr/>
            </p:nvCxnSpPr>
            <p:spPr bwMode="auto">
              <a:xfrm flipH="1" flipV="1">
                <a:off x="2304" y="1155"/>
                <a:ext cx="475" cy="7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49488" y="76200"/>
            <a:ext cx="4456112" cy="425450"/>
          </a:xfrm>
          <a:ln cap="flat"/>
        </p:spPr>
        <p:txBody>
          <a:bodyPr/>
          <a:lstStyle/>
          <a:p>
            <a:pPr eaLnBrk="1" hangingPunct="1"/>
            <a:r>
              <a:rPr lang="en-US" sz="1800" smtClean="0"/>
              <a:t>Pressure-volume work &amp; myocardial QO</a:t>
            </a:r>
            <a:r>
              <a:rPr lang="en-US" sz="1800" baseline="-25000" smtClean="0"/>
              <a:t>2 </a:t>
            </a: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304800" y="3505200"/>
            <a:ext cx="4772025" cy="3092450"/>
            <a:chOff x="2496" y="2112"/>
            <a:chExt cx="3006" cy="1900"/>
          </a:xfrm>
        </p:grpSpPr>
        <p:sp>
          <p:nvSpPr>
            <p:cNvPr id="24596" name="Line 4"/>
            <p:cNvSpPr>
              <a:spLocks noChangeShapeType="1"/>
            </p:cNvSpPr>
            <p:nvPr/>
          </p:nvSpPr>
          <p:spPr bwMode="auto">
            <a:xfrm>
              <a:off x="2750" y="2287"/>
              <a:ext cx="1" cy="147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7" name="Line 5"/>
            <p:cNvSpPr>
              <a:spLocks noChangeShapeType="1"/>
            </p:cNvSpPr>
            <p:nvPr/>
          </p:nvSpPr>
          <p:spPr bwMode="auto">
            <a:xfrm>
              <a:off x="2734" y="3763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Line 6"/>
            <p:cNvSpPr>
              <a:spLocks noChangeShapeType="1"/>
            </p:cNvSpPr>
            <p:nvPr/>
          </p:nvSpPr>
          <p:spPr bwMode="auto">
            <a:xfrm>
              <a:off x="2734" y="3468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Line 7"/>
            <p:cNvSpPr>
              <a:spLocks noChangeShapeType="1"/>
            </p:cNvSpPr>
            <p:nvPr/>
          </p:nvSpPr>
          <p:spPr bwMode="auto">
            <a:xfrm>
              <a:off x="2734" y="3172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Line 8"/>
            <p:cNvSpPr>
              <a:spLocks noChangeShapeType="1"/>
            </p:cNvSpPr>
            <p:nvPr/>
          </p:nvSpPr>
          <p:spPr bwMode="auto">
            <a:xfrm>
              <a:off x="2734" y="2878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Line 9"/>
            <p:cNvSpPr>
              <a:spLocks noChangeShapeType="1"/>
            </p:cNvSpPr>
            <p:nvPr/>
          </p:nvSpPr>
          <p:spPr bwMode="auto">
            <a:xfrm>
              <a:off x="2734" y="2582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10"/>
            <p:cNvSpPr>
              <a:spLocks noChangeShapeType="1"/>
            </p:cNvSpPr>
            <p:nvPr/>
          </p:nvSpPr>
          <p:spPr bwMode="auto">
            <a:xfrm>
              <a:off x="2734" y="2287"/>
              <a:ext cx="1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11"/>
            <p:cNvSpPr>
              <a:spLocks noChangeShapeType="1"/>
            </p:cNvSpPr>
            <p:nvPr/>
          </p:nvSpPr>
          <p:spPr bwMode="auto">
            <a:xfrm>
              <a:off x="2750" y="3763"/>
              <a:ext cx="2627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12"/>
            <p:cNvSpPr>
              <a:spLocks noChangeShapeType="1"/>
            </p:cNvSpPr>
            <p:nvPr/>
          </p:nvSpPr>
          <p:spPr bwMode="auto">
            <a:xfrm flipV="1">
              <a:off x="2750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13"/>
            <p:cNvSpPr>
              <a:spLocks noChangeShapeType="1"/>
            </p:cNvSpPr>
            <p:nvPr/>
          </p:nvSpPr>
          <p:spPr bwMode="auto">
            <a:xfrm flipV="1">
              <a:off x="3188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Line 14"/>
            <p:cNvSpPr>
              <a:spLocks noChangeShapeType="1"/>
            </p:cNvSpPr>
            <p:nvPr/>
          </p:nvSpPr>
          <p:spPr bwMode="auto">
            <a:xfrm flipV="1">
              <a:off x="3625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7" name="Line 15"/>
            <p:cNvSpPr>
              <a:spLocks noChangeShapeType="1"/>
            </p:cNvSpPr>
            <p:nvPr/>
          </p:nvSpPr>
          <p:spPr bwMode="auto">
            <a:xfrm flipV="1">
              <a:off x="4063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8" name="Line 16"/>
            <p:cNvSpPr>
              <a:spLocks noChangeShapeType="1"/>
            </p:cNvSpPr>
            <p:nvPr/>
          </p:nvSpPr>
          <p:spPr bwMode="auto">
            <a:xfrm flipV="1">
              <a:off x="4501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Line 17"/>
            <p:cNvSpPr>
              <a:spLocks noChangeShapeType="1"/>
            </p:cNvSpPr>
            <p:nvPr/>
          </p:nvSpPr>
          <p:spPr bwMode="auto">
            <a:xfrm flipV="1">
              <a:off x="4939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0" name="Line 18"/>
            <p:cNvSpPr>
              <a:spLocks noChangeShapeType="1"/>
            </p:cNvSpPr>
            <p:nvPr/>
          </p:nvSpPr>
          <p:spPr bwMode="auto">
            <a:xfrm flipV="1">
              <a:off x="5377" y="3763"/>
              <a:ext cx="1" cy="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1" name="Freeform 19"/>
            <p:cNvSpPr>
              <a:spLocks/>
            </p:cNvSpPr>
            <p:nvPr/>
          </p:nvSpPr>
          <p:spPr bwMode="auto">
            <a:xfrm>
              <a:off x="3614" y="3126"/>
              <a:ext cx="22" cy="22"/>
            </a:xfrm>
            <a:custGeom>
              <a:avLst/>
              <a:gdLst>
                <a:gd name="T0" fmla="*/ 1 w 44"/>
                <a:gd name="T1" fmla="*/ 0 h 43"/>
                <a:gd name="T2" fmla="*/ 1 w 44"/>
                <a:gd name="T3" fmla="*/ 1 h 43"/>
                <a:gd name="T4" fmla="*/ 1 w 44"/>
                <a:gd name="T5" fmla="*/ 2 h 43"/>
                <a:gd name="T6" fmla="*/ 0 w 44"/>
                <a:gd name="T7" fmla="*/ 1 h 43"/>
                <a:gd name="T8" fmla="*/ 1 w 44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3"/>
                <a:gd name="T17" fmla="*/ 44 w 44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3">
                  <a:moveTo>
                    <a:pt x="22" y="0"/>
                  </a:moveTo>
                  <a:lnTo>
                    <a:pt x="44" y="22"/>
                  </a:lnTo>
                  <a:lnTo>
                    <a:pt x="22" y="43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2" name="Freeform 20"/>
            <p:cNvSpPr>
              <a:spLocks/>
            </p:cNvSpPr>
            <p:nvPr/>
          </p:nvSpPr>
          <p:spPr bwMode="auto">
            <a:xfrm>
              <a:off x="4052" y="2708"/>
              <a:ext cx="22" cy="21"/>
            </a:xfrm>
            <a:custGeom>
              <a:avLst/>
              <a:gdLst>
                <a:gd name="T0" fmla="*/ 1 w 44"/>
                <a:gd name="T1" fmla="*/ 0 h 44"/>
                <a:gd name="T2" fmla="*/ 1 w 44"/>
                <a:gd name="T3" fmla="*/ 0 h 44"/>
                <a:gd name="T4" fmla="*/ 1 w 44"/>
                <a:gd name="T5" fmla="*/ 1 h 44"/>
                <a:gd name="T6" fmla="*/ 0 w 44"/>
                <a:gd name="T7" fmla="*/ 0 h 44"/>
                <a:gd name="T8" fmla="*/ 1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3" name="Freeform 21"/>
            <p:cNvSpPr>
              <a:spLocks/>
            </p:cNvSpPr>
            <p:nvPr/>
          </p:nvSpPr>
          <p:spPr bwMode="auto">
            <a:xfrm>
              <a:off x="4490" y="2617"/>
              <a:ext cx="22" cy="21"/>
            </a:xfrm>
            <a:custGeom>
              <a:avLst/>
              <a:gdLst>
                <a:gd name="T0" fmla="*/ 1 w 44"/>
                <a:gd name="T1" fmla="*/ 0 h 44"/>
                <a:gd name="T2" fmla="*/ 1 w 44"/>
                <a:gd name="T3" fmla="*/ 0 h 44"/>
                <a:gd name="T4" fmla="*/ 1 w 44"/>
                <a:gd name="T5" fmla="*/ 1 h 44"/>
                <a:gd name="T6" fmla="*/ 0 w 44"/>
                <a:gd name="T7" fmla="*/ 0 h 44"/>
                <a:gd name="T8" fmla="*/ 1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22" y="0"/>
                  </a:move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4" name="Freeform 22"/>
            <p:cNvSpPr>
              <a:spLocks/>
            </p:cNvSpPr>
            <p:nvPr/>
          </p:nvSpPr>
          <p:spPr bwMode="auto">
            <a:xfrm>
              <a:off x="4928" y="2481"/>
              <a:ext cx="22" cy="22"/>
            </a:xfrm>
            <a:custGeom>
              <a:avLst/>
              <a:gdLst>
                <a:gd name="T0" fmla="*/ 1 w 44"/>
                <a:gd name="T1" fmla="*/ 0 h 43"/>
                <a:gd name="T2" fmla="*/ 1 w 44"/>
                <a:gd name="T3" fmla="*/ 1 h 43"/>
                <a:gd name="T4" fmla="*/ 1 w 44"/>
                <a:gd name="T5" fmla="*/ 2 h 43"/>
                <a:gd name="T6" fmla="*/ 0 w 44"/>
                <a:gd name="T7" fmla="*/ 1 h 43"/>
                <a:gd name="T8" fmla="*/ 1 w 44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3"/>
                <a:gd name="T17" fmla="*/ 44 w 44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3">
                  <a:moveTo>
                    <a:pt x="22" y="0"/>
                  </a:moveTo>
                  <a:lnTo>
                    <a:pt x="44" y="21"/>
                  </a:lnTo>
                  <a:lnTo>
                    <a:pt x="22" y="43"/>
                  </a:lnTo>
                  <a:lnTo>
                    <a:pt x="0" y="2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5" name="Line 23"/>
            <p:cNvSpPr>
              <a:spLocks noChangeShapeType="1"/>
            </p:cNvSpPr>
            <p:nvPr/>
          </p:nvSpPr>
          <p:spPr bwMode="auto">
            <a:xfrm flipV="1">
              <a:off x="3625" y="2440"/>
              <a:ext cx="1314" cy="6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6" name="Rectangle 24"/>
            <p:cNvSpPr>
              <a:spLocks noChangeArrowheads="1"/>
            </p:cNvSpPr>
            <p:nvPr/>
          </p:nvSpPr>
          <p:spPr bwMode="auto">
            <a:xfrm>
              <a:off x="2832" y="2112"/>
              <a:ext cx="2670" cy="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Arial" charset="0"/>
                </a:rPr>
                <a:t>RELATIONSHIP BETWEEN CARDIAC OUTPUT AND OXYGEN UPTAKE</a:t>
              </a:r>
            </a:p>
          </p:txBody>
        </p:sp>
        <p:sp>
          <p:nvSpPr>
            <p:cNvPr id="24617" name="Rectangle 25"/>
            <p:cNvSpPr>
              <a:spLocks noChangeArrowheads="1"/>
            </p:cNvSpPr>
            <p:nvPr/>
          </p:nvSpPr>
          <p:spPr bwMode="auto">
            <a:xfrm>
              <a:off x="3908" y="2399"/>
              <a:ext cx="40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R</a:t>
              </a:r>
              <a:endParaRPr lang="en-US"/>
            </a:p>
          </p:txBody>
        </p:sp>
        <p:sp>
          <p:nvSpPr>
            <p:cNvPr id="24618" name="Rectangle 26"/>
            <p:cNvSpPr>
              <a:spLocks noChangeArrowheads="1"/>
            </p:cNvSpPr>
            <p:nvPr/>
          </p:nvSpPr>
          <p:spPr bwMode="auto">
            <a:xfrm>
              <a:off x="3945" y="2386"/>
              <a:ext cx="18" cy="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24619" name="Rectangle 27"/>
            <p:cNvSpPr>
              <a:spLocks noChangeArrowheads="1"/>
            </p:cNvSpPr>
            <p:nvPr/>
          </p:nvSpPr>
          <p:spPr bwMode="auto">
            <a:xfrm>
              <a:off x="3965" y="2399"/>
              <a:ext cx="685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 = 0.88 for linear regression</a:t>
              </a:r>
              <a:endParaRPr lang="en-US"/>
            </a:p>
          </p:txBody>
        </p:sp>
        <p:sp>
          <p:nvSpPr>
            <p:cNvPr id="24620" name="Rectangle 28"/>
            <p:cNvSpPr>
              <a:spLocks noChangeArrowheads="1"/>
            </p:cNvSpPr>
            <p:nvPr/>
          </p:nvSpPr>
          <p:spPr bwMode="auto">
            <a:xfrm>
              <a:off x="2682" y="3739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24621" name="Rectangle 29"/>
            <p:cNvSpPr>
              <a:spLocks noChangeArrowheads="1"/>
            </p:cNvSpPr>
            <p:nvPr/>
          </p:nvSpPr>
          <p:spPr bwMode="auto">
            <a:xfrm>
              <a:off x="2682" y="3445"/>
              <a:ext cx="31" cy="6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24622" name="Rectangle 30"/>
            <p:cNvSpPr>
              <a:spLocks noChangeArrowheads="1"/>
            </p:cNvSpPr>
            <p:nvPr/>
          </p:nvSpPr>
          <p:spPr bwMode="auto">
            <a:xfrm>
              <a:off x="2682" y="3149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/>
            </a:p>
          </p:txBody>
        </p:sp>
        <p:sp>
          <p:nvSpPr>
            <p:cNvPr id="24623" name="Rectangle 31"/>
            <p:cNvSpPr>
              <a:spLocks noChangeArrowheads="1"/>
            </p:cNvSpPr>
            <p:nvPr/>
          </p:nvSpPr>
          <p:spPr bwMode="auto">
            <a:xfrm>
              <a:off x="2652" y="2854"/>
              <a:ext cx="62" cy="6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12</a:t>
              </a:r>
              <a:endParaRPr lang="en-US"/>
            </a:p>
          </p:txBody>
        </p:sp>
        <p:sp>
          <p:nvSpPr>
            <p:cNvPr id="24624" name="Rectangle 32"/>
            <p:cNvSpPr>
              <a:spLocks noChangeArrowheads="1"/>
            </p:cNvSpPr>
            <p:nvPr/>
          </p:nvSpPr>
          <p:spPr bwMode="auto">
            <a:xfrm>
              <a:off x="2652" y="2559"/>
              <a:ext cx="62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16</a:t>
              </a:r>
              <a:endParaRPr lang="en-US"/>
            </a:p>
          </p:txBody>
        </p:sp>
        <p:sp>
          <p:nvSpPr>
            <p:cNvPr id="24625" name="Rectangle 33"/>
            <p:cNvSpPr>
              <a:spLocks noChangeArrowheads="1"/>
            </p:cNvSpPr>
            <p:nvPr/>
          </p:nvSpPr>
          <p:spPr bwMode="auto">
            <a:xfrm>
              <a:off x="2652" y="2264"/>
              <a:ext cx="62" cy="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/>
            </a:p>
          </p:txBody>
        </p:sp>
        <p:sp>
          <p:nvSpPr>
            <p:cNvPr id="24626" name="Rectangle 34"/>
            <p:cNvSpPr>
              <a:spLocks noChangeArrowheads="1"/>
            </p:cNvSpPr>
            <p:nvPr/>
          </p:nvSpPr>
          <p:spPr bwMode="auto">
            <a:xfrm>
              <a:off x="2735" y="3820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24627" name="Rectangle 35"/>
            <p:cNvSpPr>
              <a:spLocks noChangeArrowheads="1"/>
            </p:cNvSpPr>
            <p:nvPr/>
          </p:nvSpPr>
          <p:spPr bwMode="auto">
            <a:xfrm>
              <a:off x="3151" y="3820"/>
              <a:ext cx="78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0.5</a:t>
              </a:r>
              <a:endParaRPr lang="en-US"/>
            </a:p>
          </p:txBody>
        </p:sp>
        <p:sp>
          <p:nvSpPr>
            <p:cNvPr id="24628" name="Rectangle 36"/>
            <p:cNvSpPr>
              <a:spLocks noChangeArrowheads="1"/>
            </p:cNvSpPr>
            <p:nvPr/>
          </p:nvSpPr>
          <p:spPr bwMode="auto">
            <a:xfrm>
              <a:off x="3611" y="3820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/>
            </a:p>
          </p:txBody>
        </p:sp>
        <p:sp>
          <p:nvSpPr>
            <p:cNvPr id="24629" name="Rectangle 37"/>
            <p:cNvSpPr>
              <a:spLocks noChangeArrowheads="1"/>
            </p:cNvSpPr>
            <p:nvPr/>
          </p:nvSpPr>
          <p:spPr bwMode="auto">
            <a:xfrm>
              <a:off x="4027" y="3820"/>
              <a:ext cx="78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1.5</a:t>
              </a:r>
              <a:endParaRPr lang="en-US"/>
            </a:p>
          </p:txBody>
        </p:sp>
        <p:sp>
          <p:nvSpPr>
            <p:cNvPr id="24630" name="Rectangle 38"/>
            <p:cNvSpPr>
              <a:spLocks noChangeArrowheads="1"/>
            </p:cNvSpPr>
            <p:nvPr/>
          </p:nvSpPr>
          <p:spPr bwMode="auto">
            <a:xfrm>
              <a:off x="4486" y="3820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24631" name="Rectangle 39"/>
            <p:cNvSpPr>
              <a:spLocks noChangeArrowheads="1"/>
            </p:cNvSpPr>
            <p:nvPr/>
          </p:nvSpPr>
          <p:spPr bwMode="auto">
            <a:xfrm>
              <a:off x="4903" y="3820"/>
              <a:ext cx="78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2.5</a:t>
              </a:r>
              <a:endParaRPr lang="en-US"/>
            </a:p>
          </p:txBody>
        </p:sp>
        <p:sp>
          <p:nvSpPr>
            <p:cNvPr id="24632" name="Rectangle 40"/>
            <p:cNvSpPr>
              <a:spLocks noChangeArrowheads="1"/>
            </p:cNvSpPr>
            <p:nvPr/>
          </p:nvSpPr>
          <p:spPr bwMode="auto">
            <a:xfrm>
              <a:off x="5362" y="3820"/>
              <a:ext cx="31" cy="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/>
            </a:p>
          </p:txBody>
        </p:sp>
        <p:sp>
          <p:nvSpPr>
            <p:cNvPr id="24633" name="Rectangle 41"/>
            <p:cNvSpPr>
              <a:spLocks noChangeArrowheads="1"/>
            </p:cNvSpPr>
            <p:nvPr/>
          </p:nvSpPr>
          <p:spPr bwMode="auto">
            <a:xfrm>
              <a:off x="3674" y="3918"/>
              <a:ext cx="923" cy="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Arial" charset="0"/>
                </a:rPr>
                <a:t>OXYGEN UPTAKE (QO</a:t>
              </a:r>
              <a:r>
                <a:rPr lang="en-US" sz="1000" b="1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sz="1000" b="1">
                  <a:solidFill>
                    <a:srgbClr val="000000"/>
                  </a:solidFill>
                  <a:latin typeface="Arial" charset="0"/>
                </a:rPr>
                <a:t>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4634" name="Rectangle 42"/>
            <p:cNvSpPr>
              <a:spLocks noChangeArrowheads="1"/>
            </p:cNvSpPr>
            <p:nvPr/>
          </p:nvSpPr>
          <p:spPr bwMode="auto">
            <a:xfrm>
              <a:off x="4242" y="3924"/>
              <a:ext cx="22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5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24635" name="Rectangle 43"/>
            <p:cNvSpPr>
              <a:spLocks noChangeArrowheads="1"/>
            </p:cNvSpPr>
            <p:nvPr/>
          </p:nvSpPr>
          <p:spPr bwMode="auto">
            <a:xfrm rot="-5400000">
              <a:off x="2067" y="2813"/>
              <a:ext cx="95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Arial" charset="0"/>
                </a:rPr>
                <a:t>CARDIAC OUTPUT, L/min</a:t>
              </a:r>
            </a:p>
          </p:txBody>
        </p:sp>
      </p:grpSp>
      <p:sp>
        <p:nvSpPr>
          <p:cNvPr id="24580" name="Text Box 44"/>
          <p:cNvSpPr txBox="1">
            <a:spLocks noChangeArrowheads="1"/>
          </p:cNvSpPr>
          <p:nvPr/>
        </p:nvSpPr>
        <p:spPr bwMode="auto">
          <a:xfrm>
            <a:off x="252413" y="609600"/>
            <a:ext cx="6148387" cy="27559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bIns="13716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700" b="1" i="1" u="sng">
                <a:latin typeface="Arial" charset="0"/>
              </a:rPr>
              <a:t>Three components of cardiac work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>
                <a:latin typeface="Arial" charset="0"/>
              </a:rPr>
              <a:t>Volume work related to stroke volume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>
                <a:latin typeface="Arial" charset="0"/>
              </a:rPr>
              <a:t>Pressure work related to arterial pressure during systole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Kinetic work related to velocity of blood during ejection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u="sng">
                <a:latin typeface="Arial" charset="0"/>
              </a:rPr>
              <a:t>At rest: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Cardiac work ~ stroke volume x arterial pressure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Kinetic component negligible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(kinetic component increases in strenuous exercise)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u="sng">
                <a:latin typeface="Arial" charset="0"/>
              </a:rPr>
              <a:t>O</a:t>
            </a:r>
            <a:r>
              <a:rPr lang="en-US" sz="1700" u="sng" baseline="-25000">
                <a:latin typeface="Arial" charset="0"/>
              </a:rPr>
              <a:t>2</a:t>
            </a:r>
            <a:r>
              <a:rPr lang="en-US" sz="1700" u="sng" baseline="30000">
                <a:latin typeface="Arial" charset="0"/>
              </a:rPr>
              <a:t> </a:t>
            </a:r>
            <a:r>
              <a:rPr lang="en-US" sz="1700" u="sng">
                <a:latin typeface="Arial" charset="0"/>
              </a:rPr>
              <a:t>requirement is greater for pressure work than volume work</a:t>
            </a:r>
          </a:p>
        </p:txBody>
      </p:sp>
      <p:grpSp>
        <p:nvGrpSpPr>
          <p:cNvPr id="24581" name="Group 45"/>
          <p:cNvGrpSpPr>
            <a:grpSpLocks/>
          </p:cNvGrpSpPr>
          <p:nvPr/>
        </p:nvGrpSpPr>
        <p:grpSpPr bwMode="auto">
          <a:xfrm>
            <a:off x="4648200" y="838200"/>
            <a:ext cx="4156075" cy="5014913"/>
            <a:chOff x="2928" y="528"/>
            <a:chExt cx="2618" cy="3159"/>
          </a:xfrm>
        </p:grpSpPr>
        <p:sp>
          <p:nvSpPr>
            <p:cNvPr id="24582" name="Text Box 46"/>
            <p:cNvSpPr txBox="1">
              <a:spLocks noChangeArrowheads="1"/>
            </p:cNvSpPr>
            <p:nvPr/>
          </p:nvSpPr>
          <p:spPr bwMode="auto">
            <a:xfrm>
              <a:off x="4417" y="528"/>
              <a:ext cx="11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Aortic stenosis</a:t>
              </a:r>
            </a:p>
          </p:txBody>
        </p:sp>
        <p:sp>
          <p:nvSpPr>
            <p:cNvPr id="24583" name="Text Box 47"/>
            <p:cNvSpPr txBox="1">
              <a:spLocks noChangeArrowheads="1"/>
            </p:cNvSpPr>
            <p:nvPr/>
          </p:nvSpPr>
          <p:spPr bwMode="auto">
            <a:xfrm>
              <a:off x="4516" y="1087"/>
              <a:ext cx="90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resistance</a:t>
              </a:r>
            </a:p>
          </p:txBody>
        </p:sp>
        <p:sp>
          <p:nvSpPr>
            <p:cNvPr id="24584" name="Text Box 48"/>
            <p:cNvSpPr txBox="1">
              <a:spLocks noChangeArrowheads="1"/>
            </p:cNvSpPr>
            <p:nvPr/>
          </p:nvSpPr>
          <p:spPr bwMode="auto">
            <a:xfrm>
              <a:off x="4519" y="1646"/>
              <a:ext cx="899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Ventricular pressure</a:t>
              </a:r>
            </a:p>
          </p:txBody>
        </p:sp>
        <p:sp>
          <p:nvSpPr>
            <p:cNvPr id="24585" name="Text Box 49"/>
            <p:cNvSpPr txBox="1">
              <a:spLocks noChangeArrowheads="1"/>
            </p:cNvSpPr>
            <p:nvPr/>
          </p:nvSpPr>
          <p:spPr bwMode="auto">
            <a:xfrm>
              <a:off x="4392" y="2368"/>
              <a:ext cx="11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Pressure work</a:t>
              </a:r>
            </a:p>
          </p:txBody>
        </p:sp>
        <p:sp>
          <p:nvSpPr>
            <p:cNvPr id="24586" name="Text Box 50"/>
            <p:cNvSpPr txBox="1">
              <a:spLocks noChangeArrowheads="1"/>
            </p:cNvSpPr>
            <p:nvPr/>
          </p:nvSpPr>
          <p:spPr bwMode="auto">
            <a:xfrm>
              <a:off x="4449" y="2928"/>
              <a:ext cx="104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Cardiac QO</a:t>
              </a:r>
              <a:r>
                <a:rPr lang="en-US" sz="1700" baseline="-25000">
                  <a:latin typeface="Arial" charset="0"/>
                </a:rPr>
                <a:t>2</a:t>
              </a:r>
            </a:p>
          </p:txBody>
        </p:sp>
        <p:sp>
          <p:nvSpPr>
            <p:cNvPr id="24587" name="Text Box 51"/>
            <p:cNvSpPr txBox="1">
              <a:spLocks noChangeArrowheads="1"/>
            </p:cNvSpPr>
            <p:nvPr/>
          </p:nvSpPr>
          <p:spPr bwMode="auto">
            <a:xfrm>
              <a:off x="2928" y="2928"/>
              <a:ext cx="111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 Coronary flow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24588" name="Text Box 52"/>
            <p:cNvSpPr txBox="1">
              <a:spLocks noChangeArrowheads="1"/>
            </p:cNvSpPr>
            <p:nvPr/>
          </p:nvSpPr>
          <p:spPr bwMode="auto">
            <a:xfrm>
              <a:off x="4176" y="3456"/>
              <a:ext cx="5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angina</a:t>
              </a:r>
            </a:p>
          </p:txBody>
        </p:sp>
        <p:cxnSp>
          <p:nvCxnSpPr>
            <p:cNvPr id="24589" name="AutoShape 53"/>
            <p:cNvCxnSpPr>
              <a:cxnSpLocks noChangeShapeType="1"/>
              <a:stCxn id="24582" idx="2"/>
              <a:endCxn id="24583" idx="0"/>
            </p:cNvCxnSpPr>
            <p:nvPr/>
          </p:nvCxnSpPr>
          <p:spPr bwMode="auto">
            <a:xfrm>
              <a:off x="4969" y="764"/>
              <a:ext cx="0" cy="31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4590" name="AutoShape 54"/>
            <p:cNvCxnSpPr>
              <a:cxnSpLocks noChangeShapeType="1"/>
              <a:stCxn id="24583" idx="2"/>
              <a:endCxn id="24584" idx="0"/>
            </p:cNvCxnSpPr>
            <p:nvPr/>
          </p:nvCxnSpPr>
          <p:spPr bwMode="auto">
            <a:xfrm>
              <a:off x="4969" y="1323"/>
              <a:ext cx="0" cy="31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4591" name="AutoShape 55"/>
            <p:cNvCxnSpPr>
              <a:cxnSpLocks noChangeShapeType="1"/>
              <a:stCxn id="24584" idx="2"/>
              <a:endCxn id="24585" idx="0"/>
            </p:cNvCxnSpPr>
            <p:nvPr/>
          </p:nvCxnSpPr>
          <p:spPr bwMode="auto">
            <a:xfrm>
              <a:off x="4969" y="2045"/>
              <a:ext cx="0" cy="31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4592" name="AutoShape 56"/>
            <p:cNvCxnSpPr>
              <a:cxnSpLocks noChangeShapeType="1"/>
              <a:stCxn id="24585" idx="2"/>
              <a:endCxn id="24586" idx="0"/>
            </p:cNvCxnSpPr>
            <p:nvPr/>
          </p:nvCxnSpPr>
          <p:spPr bwMode="auto">
            <a:xfrm>
              <a:off x="4969" y="2604"/>
              <a:ext cx="1" cy="31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4593" name="AutoShape 57"/>
            <p:cNvCxnSpPr>
              <a:cxnSpLocks noChangeShapeType="1"/>
              <a:stCxn id="24582" idx="1"/>
              <a:endCxn id="24587" idx="3"/>
            </p:cNvCxnSpPr>
            <p:nvPr/>
          </p:nvCxnSpPr>
          <p:spPr bwMode="auto">
            <a:xfrm rot="10800000" flipV="1">
              <a:off x="4050" y="644"/>
              <a:ext cx="362" cy="240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4594" name="AutoShape 58"/>
            <p:cNvCxnSpPr>
              <a:cxnSpLocks noChangeShapeType="1"/>
              <a:stCxn id="24587" idx="2"/>
              <a:endCxn id="24588" idx="1"/>
            </p:cNvCxnSpPr>
            <p:nvPr/>
          </p:nvCxnSpPr>
          <p:spPr bwMode="auto">
            <a:xfrm rot="16200000" flipH="1">
              <a:off x="3625" y="3026"/>
              <a:ext cx="408" cy="684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4595" name="AutoShape 59"/>
            <p:cNvCxnSpPr>
              <a:cxnSpLocks noChangeShapeType="1"/>
              <a:stCxn id="24586" idx="2"/>
              <a:endCxn id="24588" idx="3"/>
            </p:cNvCxnSpPr>
            <p:nvPr/>
          </p:nvCxnSpPr>
          <p:spPr bwMode="auto">
            <a:xfrm rot="5400000">
              <a:off x="4660" y="3261"/>
              <a:ext cx="408" cy="213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1" descr="cardiac_cyc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75" y="1219200"/>
            <a:ext cx="33496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228600"/>
            <a:ext cx="3733800" cy="381000"/>
          </a:xfrm>
          <a:ln cap="flat"/>
        </p:spPr>
        <p:txBody>
          <a:bodyPr/>
          <a:lstStyle/>
          <a:p>
            <a:pPr eaLnBrk="1" hangingPunct="1"/>
            <a:r>
              <a:rPr lang="en-US" sz="1800" smtClean="0"/>
              <a:t>Ventricular pressure - volume loop</a:t>
            </a:r>
          </a:p>
        </p:txBody>
      </p:sp>
      <p:sp>
        <p:nvSpPr>
          <p:cNvPr id="25604" name="Text Box 28"/>
          <p:cNvSpPr txBox="1">
            <a:spLocks noChangeArrowheads="1"/>
          </p:cNvSpPr>
          <p:nvPr/>
        </p:nvSpPr>
        <p:spPr bwMode="auto">
          <a:xfrm>
            <a:off x="365125" y="228600"/>
            <a:ext cx="3825875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 eaLnBrk="0" hangingPunct="0">
              <a:spcAft>
                <a:spcPct val="25000"/>
              </a:spcAft>
            </a:pPr>
            <a:r>
              <a:rPr lang="en-US" sz="1700" b="1" i="1">
                <a:latin typeface="Arial" charset="0"/>
              </a:rPr>
              <a:t>A pressure-volume loop shows changes in ventricular volume and pressure during one cardiac cycle</a:t>
            </a:r>
          </a:p>
        </p:txBody>
      </p:sp>
      <p:sp>
        <p:nvSpPr>
          <p:cNvPr id="25605" name="Text Box 63"/>
          <p:cNvSpPr txBox="1">
            <a:spLocks noChangeArrowheads="1"/>
          </p:cNvSpPr>
          <p:nvPr/>
        </p:nvSpPr>
        <p:spPr bwMode="auto">
          <a:xfrm>
            <a:off x="304800" y="5999163"/>
            <a:ext cx="8734425" cy="6762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b="1" i="1">
                <a:latin typeface="Arial" charset="0"/>
              </a:rPr>
              <a:t>Filling represents passive characteristics of the ventricle.</a:t>
            </a:r>
          </a:p>
          <a:p>
            <a:pPr>
              <a:lnSpc>
                <a:spcPct val="110000"/>
              </a:lnSpc>
            </a:pPr>
            <a:r>
              <a:rPr lang="en-US" sz="1700" b="1" i="1">
                <a:latin typeface="Arial" charset="0"/>
              </a:rPr>
              <a:t>Isometric contraction and ejection represent active force of myocardial contraction</a:t>
            </a:r>
          </a:p>
        </p:txBody>
      </p:sp>
      <p:grpSp>
        <p:nvGrpSpPr>
          <p:cNvPr id="25606" name="Group 72"/>
          <p:cNvGrpSpPr>
            <a:grpSpLocks/>
          </p:cNvGrpSpPr>
          <p:nvPr/>
        </p:nvGrpSpPr>
        <p:grpSpPr bwMode="auto">
          <a:xfrm>
            <a:off x="4114800" y="838200"/>
            <a:ext cx="4679950" cy="4953000"/>
            <a:chOff x="2592" y="528"/>
            <a:chExt cx="2948" cy="3120"/>
          </a:xfrm>
        </p:grpSpPr>
        <p:sp>
          <p:nvSpPr>
            <p:cNvPr id="25607" name="Line 18"/>
            <p:cNvSpPr>
              <a:spLocks noChangeShapeType="1"/>
            </p:cNvSpPr>
            <p:nvPr/>
          </p:nvSpPr>
          <p:spPr bwMode="auto">
            <a:xfrm>
              <a:off x="2928" y="3120"/>
              <a:ext cx="220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08" name="Line 19"/>
            <p:cNvSpPr>
              <a:spLocks noChangeShapeType="1"/>
            </p:cNvSpPr>
            <p:nvPr/>
          </p:nvSpPr>
          <p:spPr bwMode="auto">
            <a:xfrm rot="16200000" flipV="1">
              <a:off x="1848" y="2041"/>
              <a:ext cx="215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09" name="Text Box 20"/>
            <p:cNvSpPr txBox="1">
              <a:spLocks noChangeArrowheads="1"/>
            </p:cNvSpPr>
            <p:nvPr/>
          </p:nvSpPr>
          <p:spPr bwMode="auto">
            <a:xfrm rot="-5400000">
              <a:off x="2058" y="1902"/>
              <a:ext cx="13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25610" name="Text Box 21"/>
            <p:cNvSpPr txBox="1">
              <a:spLocks noChangeArrowheads="1"/>
            </p:cNvSpPr>
            <p:nvPr/>
          </p:nvSpPr>
          <p:spPr bwMode="auto">
            <a:xfrm>
              <a:off x="3799" y="3417"/>
              <a:ext cx="88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25611" name="Freeform 22"/>
            <p:cNvSpPr>
              <a:spLocks/>
            </p:cNvSpPr>
            <p:nvPr/>
          </p:nvSpPr>
          <p:spPr bwMode="auto">
            <a:xfrm>
              <a:off x="3503" y="912"/>
              <a:ext cx="1489" cy="1921"/>
            </a:xfrm>
            <a:custGeom>
              <a:avLst/>
              <a:gdLst>
                <a:gd name="T0" fmla="*/ 0 w 1248"/>
                <a:gd name="T1" fmla="*/ 182 h 1647"/>
                <a:gd name="T2" fmla="*/ 0 w 1248"/>
                <a:gd name="T3" fmla="*/ 3556 h 1647"/>
                <a:gd name="T4" fmla="*/ 1005 w 1248"/>
                <a:gd name="T5" fmla="*/ 3440 h 1647"/>
                <a:gd name="T6" fmla="*/ 2154 w 1248"/>
                <a:gd name="T7" fmla="*/ 3280 h 1647"/>
                <a:gd name="T8" fmla="*/ 3017 w 1248"/>
                <a:gd name="T9" fmla="*/ 3091 h 1647"/>
                <a:gd name="T10" fmla="*/ 3017 w 1248"/>
                <a:gd name="T11" fmla="*/ 300 h 1647"/>
                <a:gd name="T12" fmla="*/ 2403 w 1248"/>
                <a:gd name="T13" fmla="*/ 122 h 1647"/>
                <a:gd name="T14" fmla="*/ 2033 w 1248"/>
                <a:gd name="T15" fmla="*/ 55 h 1647"/>
                <a:gd name="T16" fmla="*/ 1730 w 1248"/>
                <a:gd name="T17" fmla="*/ 14 h 1647"/>
                <a:gd name="T18" fmla="*/ 1314 w 1248"/>
                <a:gd name="T19" fmla="*/ 0 h 1647"/>
                <a:gd name="T20" fmla="*/ 975 w 1248"/>
                <a:gd name="T21" fmla="*/ 14 h 1647"/>
                <a:gd name="T22" fmla="*/ 712 w 1248"/>
                <a:gd name="T23" fmla="*/ 30 h 1647"/>
                <a:gd name="T24" fmla="*/ 430 w 1248"/>
                <a:gd name="T25" fmla="*/ 66 h 1647"/>
                <a:gd name="T26" fmla="*/ 0 w 1248"/>
                <a:gd name="T27" fmla="*/ 182 h 16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647"/>
                <a:gd name="T44" fmla="*/ 1248 w 1248"/>
                <a:gd name="T45" fmla="*/ 1647 h 16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248" y="1432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2" name="Line 23"/>
            <p:cNvSpPr>
              <a:spLocks noChangeShapeType="1"/>
            </p:cNvSpPr>
            <p:nvPr/>
          </p:nvSpPr>
          <p:spPr bwMode="auto">
            <a:xfrm rot="-592631">
              <a:off x="3808" y="2615"/>
              <a:ext cx="864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3" name="Text Box 61"/>
            <p:cNvSpPr txBox="1">
              <a:spLocks noChangeArrowheads="1"/>
            </p:cNvSpPr>
            <p:nvPr/>
          </p:nvSpPr>
          <p:spPr bwMode="auto">
            <a:xfrm flipH="1">
              <a:off x="5088" y="1296"/>
              <a:ext cx="452" cy="144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vert="eaVert"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Isometric contraction</a:t>
              </a:r>
            </a:p>
            <a:p>
              <a:pPr algn="ctr" eaLnBrk="0" hangingPunct="0">
                <a:buFont typeface="Symbol" charset="2"/>
                <a:buNone/>
              </a:pP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5614" name="Line 24"/>
            <p:cNvSpPr>
              <a:spLocks noChangeShapeType="1"/>
            </p:cNvSpPr>
            <p:nvPr/>
          </p:nvSpPr>
          <p:spPr bwMode="auto">
            <a:xfrm rot="21007369" flipV="1">
              <a:off x="5136" y="1528"/>
              <a:ext cx="172" cy="9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5" name="Text Box 59"/>
            <p:cNvSpPr txBox="1">
              <a:spLocks noChangeArrowheads="1"/>
            </p:cNvSpPr>
            <p:nvPr/>
          </p:nvSpPr>
          <p:spPr bwMode="auto">
            <a:xfrm rot="10800000">
              <a:off x="3024" y="1296"/>
              <a:ext cx="452" cy="12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vert="eaVert"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Isometric relaxation</a:t>
              </a:r>
            </a:p>
            <a:p>
              <a:pPr algn="ctr" eaLnBrk="0" hangingPunct="0">
                <a:buFont typeface="Symbol" charset="2"/>
                <a:buNone/>
              </a:pP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5616" name="Line 26"/>
            <p:cNvSpPr>
              <a:spLocks noChangeShapeType="1"/>
            </p:cNvSpPr>
            <p:nvPr/>
          </p:nvSpPr>
          <p:spPr bwMode="auto">
            <a:xfrm rot="592631">
              <a:off x="3264" y="1451"/>
              <a:ext cx="172" cy="9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7" name="Freeform 39"/>
            <p:cNvSpPr>
              <a:spLocks/>
            </p:cNvSpPr>
            <p:nvPr/>
          </p:nvSpPr>
          <p:spPr bwMode="auto">
            <a:xfrm>
              <a:off x="3752" y="795"/>
              <a:ext cx="975" cy="73"/>
            </a:xfrm>
            <a:custGeom>
              <a:avLst/>
              <a:gdLst>
                <a:gd name="T0" fmla="*/ 975 w 975"/>
                <a:gd name="T1" fmla="*/ 73 h 73"/>
                <a:gd name="T2" fmla="*/ 736 w 975"/>
                <a:gd name="T3" fmla="*/ 25 h 73"/>
                <a:gd name="T4" fmla="*/ 472 w 975"/>
                <a:gd name="T5" fmla="*/ 1 h 73"/>
                <a:gd name="T6" fmla="*/ 200 w 975"/>
                <a:gd name="T7" fmla="*/ 17 h 73"/>
                <a:gd name="T8" fmla="*/ 0 w 975"/>
                <a:gd name="T9" fmla="*/ 49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5"/>
                <a:gd name="T16" fmla="*/ 0 h 73"/>
                <a:gd name="T17" fmla="*/ 975 w 975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5" h="73">
                  <a:moveTo>
                    <a:pt x="975" y="73"/>
                  </a:moveTo>
                  <a:cubicBezTo>
                    <a:pt x="935" y="65"/>
                    <a:pt x="820" y="37"/>
                    <a:pt x="736" y="25"/>
                  </a:cubicBezTo>
                  <a:cubicBezTo>
                    <a:pt x="652" y="13"/>
                    <a:pt x="561" y="2"/>
                    <a:pt x="472" y="1"/>
                  </a:cubicBezTo>
                  <a:cubicBezTo>
                    <a:pt x="383" y="0"/>
                    <a:pt x="279" y="9"/>
                    <a:pt x="200" y="17"/>
                  </a:cubicBezTo>
                  <a:cubicBezTo>
                    <a:pt x="121" y="25"/>
                    <a:pt x="42" y="42"/>
                    <a:pt x="0" y="49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8" name="Line 44"/>
            <p:cNvSpPr>
              <a:spLocks noChangeShapeType="1"/>
            </p:cNvSpPr>
            <p:nvPr/>
          </p:nvSpPr>
          <p:spPr bwMode="auto">
            <a:xfrm>
              <a:off x="3502" y="2846"/>
              <a:ext cx="3" cy="51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9" name="Line 45"/>
            <p:cNvSpPr>
              <a:spLocks noChangeShapeType="1"/>
            </p:cNvSpPr>
            <p:nvPr/>
          </p:nvSpPr>
          <p:spPr bwMode="auto">
            <a:xfrm>
              <a:off x="4980" y="2592"/>
              <a:ext cx="0" cy="76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20" name="Text Box 46"/>
            <p:cNvSpPr txBox="1">
              <a:spLocks noChangeArrowheads="1"/>
            </p:cNvSpPr>
            <p:nvPr/>
          </p:nvSpPr>
          <p:spPr bwMode="auto">
            <a:xfrm>
              <a:off x="3263" y="3417"/>
              <a:ext cx="4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ESV</a:t>
              </a:r>
            </a:p>
          </p:txBody>
        </p:sp>
        <p:sp>
          <p:nvSpPr>
            <p:cNvPr id="25621" name="Text Box 47"/>
            <p:cNvSpPr txBox="1">
              <a:spLocks noChangeArrowheads="1"/>
            </p:cNvSpPr>
            <p:nvPr/>
          </p:nvSpPr>
          <p:spPr bwMode="auto">
            <a:xfrm>
              <a:off x="4764" y="3417"/>
              <a:ext cx="43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EDV</a:t>
              </a:r>
            </a:p>
          </p:txBody>
        </p:sp>
        <p:sp>
          <p:nvSpPr>
            <p:cNvPr id="25622" name="Text Box 58"/>
            <p:cNvSpPr txBox="1">
              <a:spLocks noChangeArrowheads="1"/>
            </p:cNvSpPr>
            <p:nvPr/>
          </p:nvSpPr>
          <p:spPr bwMode="auto">
            <a:xfrm>
              <a:off x="4008" y="2793"/>
              <a:ext cx="46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filling</a:t>
              </a:r>
            </a:p>
          </p:txBody>
        </p:sp>
        <p:sp>
          <p:nvSpPr>
            <p:cNvPr id="25623" name="Text Box 60"/>
            <p:cNvSpPr txBox="1">
              <a:spLocks noChangeArrowheads="1"/>
            </p:cNvSpPr>
            <p:nvPr/>
          </p:nvSpPr>
          <p:spPr bwMode="auto">
            <a:xfrm>
              <a:off x="3928" y="528"/>
              <a:ext cx="6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ejection</a:t>
              </a:r>
            </a:p>
          </p:txBody>
        </p:sp>
        <p:sp>
          <p:nvSpPr>
            <p:cNvPr id="25624" name="Text Box 36"/>
            <p:cNvSpPr txBox="1">
              <a:spLocks noChangeArrowheads="1"/>
            </p:cNvSpPr>
            <p:nvPr/>
          </p:nvSpPr>
          <p:spPr bwMode="auto">
            <a:xfrm>
              <a:off x="3742" y="1872"/>
              <a:ext cx="1013" cy="221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Stroke volume</a:t>
              </a:r>
            </a:p>
          </p:txBody>
        </p:sp>
        <p:sp>
          <p:nvSpPr>
            <p:cNvPr id="25625" name="Line 64"/>
            <p:cNvSpPr>
              <a:spLocks noChangeShapeType="1"/>
            </p:cNvSpPr>
            <p:nvPr/>
          </p:nvSpPr>
          <p:spPr bwMode="auto">
            <a:xfrm>
              <a:off x="4752" y="1987"/>
              <a:ext cx="24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26" name="Line 65"/>
            <p:cNvSpPr>
              <a:spLocks noChangeShapeType="1"/>
            </p:cNvSpPr>
            <p:nvPr/>
          </p:nvSpPr>
          <p:spPr bwMode="auto">
            <a:xfrm flipH="1">
              <a:off x="3504" y="1987"/>
              <a:ext cx="24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1447800" cy="38100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z="1800" smtClean="0"/>
              <a:t>Compliance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609600" y="1371600"/>
            <a:ext cx="7924800" cy="3143250"/>
            <a:chOff x="384" y="864"/>
            <a:chExt cx="4992" cy="1980"/>
          </a:xfrm>
        </p:grpSpPr>
        <p:sp>
          <p:nvSpPr>
            <p:cNvPr id="1029" name="Text Box 3"/>
            <p:cNvSpPr txBox="1">
              <a:spLocks noChangeArrowheads="1"/>
            </p:cNvSpPr>
            <p:nvPr/>
          </p:nvSpPr>
          <p:spPr bwMode="auto">
            <a:xfrm>
              <a:off x="384" y="864"/>
              <a:ext cx="4992" cy="19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i="1">
                  <a:latin typeface="Arial" charset="0"/>
                </a:rPr>
                <a:t>Compliance is the change in unit volume of a structure per unit change in pressure.</a:t>
              </a: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algn="ctr" eaLnBrk="0" hangingPunct="0"/>
              <a:endParaRPr lang="en-US" sz="1700">
                <a:latin typeface="Arial" charset="0"/>
              </a:endParaRPr>
            </a:p>
            <a:p>
              <a:pPr algn="ctr" eaLnBrk="0" hangingPunct="0"/>
              <a:endParaRPr lang="en-US" sz="1700">
                <a:latin typeface="Arial" charset="0"/>
              </a:endParaRPr>
            </a:p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More compliant structures get bigger for a given increase in pressure, compared to less compliant ones.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Veins are 19 times more compliant than arteries.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The filling of the ventricles is determined partly by their compliance.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In people with chronic heart failure, ventricular compliance decreases, limiting filling and stroke volume.</a:t>
              </a:r>
            </a:p>
          </p:txBody>
        </p:sp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2252" y="1152"/>
            <a:ext cx="1256" cy="397"/>
          </p:xfrm>
          <a:graphic>
            <a:graphicData uri="http://schemas.openxmlformats.org/presentationml/2006/ole">
              <p:oleObj spid="_x0000_s1034" name="Equation" r:id="rId4" imgW="1244554" imgH="393539" progId="Equation.3">
                <p:embed/>
              </p:oleObj>
            </a:graphicData>
          </a:graphic>
        </p:graphicFrame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96200" cy="382588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1800" smtClean="0"/>
              <a:t>Effect of an increase in preload on PV loop (change in diastolic function)</a:t>
            </a:r>
          </a:p>
        </p:txBody>
      </p:sp>
      <p:sp>
        <p:nvSpPr>
          <p:cNvPr id="26627" name="Text Box 35"/>
          <p:cNvSpPr txBox="1">
            <a:spLocks noChangeArrowheads="1"/>
          </p:cNvSpPr>
          <p:nvPr/>
        </p:nvSpPr>
        <p:spPr bwMode="auto">
          <a:xfrm>
            <a:off x="1095375" y="6096000"/>
            <a:ext cx="675322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Stroke volume = end diastolic volume minus end systolic volume</a:t>
            </a:r>
          </a:p>
        </p:txBody>
      </p:sp>
      <p:sp>
        <p:nvSpPr>
          <p:cNvPr id="26628" name="Text Box 38"/>
          <p:cNvSpPr txBox="1">
            <a:spLocks noChangeArrowheads="1"/>
          </p:cNvSpPr>
          <p:nvPr/>
        </p:nvSpPr>
        <p:spPr bwMode="auto">
          <a:xfrm>
            <a:off x="5257800" y="4572000"/>
            <a:ext cx="3657600" cy="12731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 b="1" i="1" u="sng" dirty="0">
                <a:solidFill>
                  <a:schemeClr val="tx2"/>
                </a:solidFill>
                <a:latin typeface="Arial" charset="0"/>
              </a:rPr>
              <a:t>Filling of the ventricle is determined by two factors:</a:t>
            </a:r>
          </a:p>
          <a:p>
            <a:pPr lvl="1"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Preload</a:t>
            </a:r>
          </a:p>
          <a:p>
            <a:pPr lvl="1"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Ventricular compliance</a:t>
            </a:r>
          </a:p>
        </p:txBody>
      </p:sp>
      <p:sp>
        <p:nvSpPr>
          <p:cNvPr id="26629" name="Freeform 21"/>
          <p:cNvSpPr>
            <a:spLocks/>
          </p:cNvSpPr>
          <p:nvPr/>
        </p:nvSpPr>
        <p:spPr bwMode="auto">
          <a:xfrm>
            <a:off x="1905000" y="1751013"/>
            <a:ext cx="2590800" cy="2740025"/>
          </a:xfrm>
          <a:custGeom>
            <a:avLst/>
            <a:gdLst>
              <a:gd name="T0" fmla="*/ 0 w 1632"/>
              <a:gd name="T1" fmla="*/ 2147483647 h 1726"/>
              <a:gd name="T2" fmla="*/ 0 w 1632"/>
              <a:gd name="T3" fmla="*/ 2147483647 h 1726"/>
              <a:gd name="T4" fmla="*/ 2147483647 w 1632"/>
              <a:gd name="T5" fmla="*/ 2147483647 h 1726"/>
              <a:gd name="T6" fmla="*/ 2147483647 w 1632"/>
              <a:gd name="T7" fmla="*/ 2147483647 h 1726"/>
              <a:gd name="T8" fmla="*/ 2147483647 w 1632"/>
              <a:gd name="T9" fmla="*/ 2147483647 h 1726"/>
              <a:gd name="T10" fmla="*/ 2147483647 w 1632"/>
              <a:gd name="T11" fmla="*/ 2147483647 h 1726"/>
              <a:gd name="T12" fmla="*/ 2147483647 w 1632"/>
              <a:gd name="T13" fmla="*/ 2147483647 h 1726"/>
              <a:gd name="T14" fmla="*/ 2147483647 w 1632"/>
              <a:gd name="T15" fmla="*/ 2147483647 h 1726"/>
              <a:gd name="T16" fmla="*/ 2147483647 w 1632"/>
              <a:gd name="T17" fmla="*/ 2147483647 h 1726"/>
              <a:gd name="T18" fmla="*/ 2147483647 w 1632"/>
              <a:gd name="T19" fmla="*/ 0 h 1726"/>
              <a:gd name="T20" fmla="*/ 2147483647 w 1632"/>
              <a:gd name="T21" fmla="*/ 2147483647 h 1726"/>
              <a:gd name="T22" fmla="*/ 2147483647 w 1632"/>
              <a:gd name="T23" fmla="*/ 2147483647 h 1726"/>
              <a:gd name="T24" fmla="*/ 2147483647 w 1632"/>
              <a:gd name="T25" fmla="*/ 2147483647 h 1726"/>
              <a:gd name="T26" fmla="*/ 0 w 1632"/>
              <a:gd name="T27" fmla="*/ 2147483647 h 172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632"/>
              <a:gd name="T43" fmla="*/ 0 h 1726"/>
              <a:gd name="T44" fmla="*/ 1632 w 1632"/>
              <a:gd name="T45" fmla="*/ 1726 h 172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632" h="1726">
                <a:moveTo>
                  <a:pt x="0" y="147"/>
                </a:moveTo>
                <a:lnTo>
                  <a:pt x="0" y="1726"/>
                </a:lnTo>
                <a:lnTo>
                  <a:pt x="544" y="1669"/>
                </a:lnTo>
                <a:lnTo>
                  <a:pt x="1160" y="1546"/>
                </a:lnTo>
                <a:lnTo>
                  <a:pt x="1631" y="1426"/>
                </a:lnTo>
                <a:lnTo>
                  <a:pt x="1632" y="146"/>
                </a:lnTo>
                <a:lnTo>
                  <a:pt x="1300" y="60"/>
                </a:lnTo>
                <a:lnTo>
                  <a:pt x="1100" y="26"/>
                </a:lnTo>
                <a:lnTo>
                  <a:pt x="935" y="7"/>
                </a:lnTo>
                <a:lnTo>
                  <a:pt x="711" y="0"/>
                </a:lnTo>
                <a:lnTo>
                  <a:pt x="527" y="7"/>
                </a:lnTo>
                <a:lnTo>
                  <a:pt x="384" y="15"/>
                </a:lnTo>
                <a:lnTo>
                  <a:pt x="263" y="48"/>
                </a:lnTo>
                <a:lnTo>
                  <a:pt x="0" y="147"/>
                </a:lnTo>
                <a:close/>
              </a:path>
            </a:pathLst>
          </a:custGeom>
          <a:solidFill>
            <a:srgbClr val="C0C0C0"/>
          </a:solidFill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6630" name="Group 4"/>
          <p:cNvGrpSpPr>
            <a:grpSpLocks/>
          </p:cNvGrpSpPr>
          <p:nvPr/>
        </p:nvGrpSpPr>
        <p:grpSpPr bwMode="auto">
          <a:xfrm>
            <a:off x="1143000" y="1524000"/>
            <a:ext cx="3200400" cy="3429000"/>
            <a:chOff x="1189" y="480"/>
            <a:chExt cx="1728" cy="2160"/>
          </a:xfrm>
        </p:grpSpPr>
        <p:sp>
          <p:nvSpPr>
            <p:cNvPr id="26646" name="Line 5"/>
            <p:cNvSpPr>
              <a:spLocks noChangeShapeType="1"/>
            </p:cNvSpPr>
            <p:nvPr/>
          </p:nvSpPr>
          <p:spPr bwMode="auto">
            <a:xfrm>
              <a:off x="1189" y="2640"/>
              <a:ext cx="172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47" name="Line 6"/>
            <p:cNvSpPr>
              <a:spLocks noChangeShapeType="1"/>
            </p:cNvSpPr>
            <p:nvPr/>
          </p:nvSpPr>
          <p:spPr bwMode="auto">
            <a:xfrm rot="16200000" flipV="1">
              <a:off x="109" y="1560"/>
              <a:ext cx="216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6631" name="Text Box 7"/>
          <p:cNvSpPr txBox="1">
            <a:spLocks noChangeArrowheads="1"/>
          </p:cNvSpPr>
          <p:nvPr/>
        </p:nvSpPr>
        <p:spPr bwMode="auto">
          <a:xfrm rot="-5400000">
            <a:off x="-238918" y="3134518"/>
            <a:ext cx="206375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Pressure, mm Hg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133600" y="5105400"/>
            <a:ext cx="138747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Volume, ml</a:t>
            </a:r>
          </a:p>
        </p:txBody>
      </p:sp>
      <p:sp>
        <p:nvSpPr>
          <p:cNvPr id="26633" name="Freeform 9"/>
          <p:cNvSpPr>
            <a:spLocks/>
          </p:cNvSpPr>
          <p:nvPr/>
        </p:nvSpPr>
        <p:spPr bwMode="auto">
          <a:xfrm>
            <a:off x="1905000" y="1881188"/>
            <a:ext cx="1981200" cy="2614612"/>
          </a:xfrm>
          <a:custGeom>
            <a:avLst/>
            <a:gdLst>
              <a:gd name="T0" fmla="*/ 0 w 1248"/>
              <a:gd name="T1" fmla="*/ 2147483647 h 1647"/>
              <a:gd name="T2" fmla="*/ 0 w 1248"/>
              <a:gd name="T3" fmla="*/ 2147483647 h 1647"/>
              <a:gd name="T4" fmla="*/ 2147483647 w 1248"/>
              <a:gd name="T5" fmla="*/ 2147483647 h 1647"/>
              <a:gd name="T6" fmla="*/ 2147483647 w 1248"/>
              <a:gd name="T7" fmla="*/ 2147483647 h 1647"/>
              <a:gd name="T8" fmla="*/ 2147483647 w 1248"/>
              <a:gd name="T9" fmla="*/ 2147483647 h 1647"/>
              <a:gd name="T10" fmla="*/ 2147483647 w 1248"/>
              <a:gd name="T11" fmla="*/ 2147483647 h 1647"/>
              <a:gd name="T12" fmla="*/ 2147483647 w 1248"/>
              <a:gd name="T13" fmla="*/ 2147483647 h 1647"/>
              <a:gd name="T14" fmla="*/ 2147483647 w 1248"/>
              <a:gd name="T15" fmla="*/ 2147483647 h 1647"/>
              <a:gd name="T16" fmla="*/ 2147483647 w 1248"/>
              <a:gd name="T17" fmla="*/ 2147483647 h 1647"/>
              <a:gd name="T18" fmla="*/ 2147483647 w 1248"/>
              <a:gd name="T19" fmla="*/ 2147483647 h 1647"/>
              <a:gd name="T20" fmla="*/ 2147483647 w 1248"/>
              <a:gd name="T21" fmla="*/ 0 h 1647"/>
              <a:gd name="T22" fmla="*/ 2147483647 w 1248"/>
              <a:gd name="T23" fmla="*/ 2147483647 h 1647"/>
              <a:gd name="T24" fmla="*/ 2147483647 w 1248"/>
              <a:gd name="T25" fmla="*/ 2147483647 h 1647"/>
              <a:gd name="T26" fmla="*/ 2147483647 w 1248"/>
              <a:gd name="T27" fmla="*/ 2147483647 h 1647"/>
              <a:gd name="T28" fmla="*/ 0 w 1248"/>
              <a:gd name="T29" fmla="*/ 2147483647 h 164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48"/>
              <a:gd name="T46" fmla="*/ 0 h 1647"/>
              <a:gd name="T47" fmla="*/ 1248 w 1248"/>
              <a:gd name="T48" fmla="*/ 1647 h 164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48" h="1647">
                <a:moveTo>
                  <a:pt x="0" y="85"/>
                </a:moveTo>
                <a:lnTo>
                  <a:pt x="0" y="1647"/>
                </a:lnTo>
                <a:lnTo>
                  <a:pt x="416" y="1593"/>
                </a:lnTo>
                <a:lnTo>
                  <a:pt x="573" y="1575"/>
                </a:lnTo>
                <a:lnTo>
                  <a:pt x="891" y="1519"/>
                </a:lnTo>
                <a:lnTo>
                  <a:pt x="1248" y="1432"/>
                </a:lnTo>
                <a:lnTo>
                  <a:pt x="1248" y="139"/>
                </a:lnTo>
                <a:lnTo>
                  <a:pt x="994" y="57"/>
                </a:lnTo>
                <a:lnTo>
                  <a:pt x="841" y="25"/>
                </a:lnTo>
                <a:lnTo>
                  <a:pt x="715" y="7"/>
                </a:lnTo>
                <a:lnTo>
                  <a:pt x="544" y="0"/>
                </a:lnTo>
                <a:lnTo>
                  <a:pt x="403" y="7"/>
                </a:lnTo>
                <a:lnTo>
                  <a:pt x="294" y="14"/>
                </a:lnTo>
                <a:lnTo>
                  <a:pt x="178" y="31"/>
                </a:lnTo>
                <a:lnTo>
                  <a:pt x="0" y="85"/>
                </a:lnTo>
                <a:close/>
              </a:path>
            </a:pathLst>
          </a:custGeom>
          <a:solidFill>
            <a:schemeClr val="bg1"/>
          </a:solidFill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4" name="Freeform 22"/>
          <p:cNvSpPr>
            <a:spLocks/>
          </p:cNvSpPr>
          <p:nvPr/>
        </p:nvSpPr>
        <p:spPr bwMode="auto">
          <a:xfrm>
            <a:off x="3886200" y="2438400"/>
            <a:ext cx="609600" cy="1588"/>
          </a:xfrm>
          <a:custGeom>
            <a:avLst/>
            <a:gdLst>
              <a:gd name="T0" fmla="*/ 0 w 384"/>
              <a:gd name="T1" fmla="*/ 0 h 1"/>
              <a:gd name="T2" fmla="*/ 2147483647 w 384"/>
              <a:gd name="T3" fmla="*/ 0 h 1"/>
              <a:gd name="T4" fmla="*/ 2147483647 w 384"/>
              <a:gd name="T5" fmla="*/ 0 h 1"/>
              <a:gd name="T6" fmla="*/ 0 60000 65536"/>
              <a:gd name="T7" fmla="*/ 0 60000 65536"/>
              <a:gd name="T8" fmla="*/ 0 60000 65536"/>
              <a:gd name="T9" fmla="*/ 0 w 384"/>
              <a:gd name="T10" fmla="*/ 0 h 1"/>
              <a:gd name="T11" fmla="*/ 384 w 384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">
                <a:moveTo>
                  <a:pt x="0" y="0"/>
                </a:moveTo>
                <a:lnTo>
                  <a:pt x="168" y="0"/>
                </a:lnTo>
                <a:lnTo>
                  <a:pt x="384" y="0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 type="none" w="lg" len="lg"/>
            <a:tailEnd type="stealth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5" name="Line 23"/>
          <p:cNvSpPr>
            <a:spLocks noChangeShapeType="1"/>
          </p:cNvSpPr>
          <p:nvPr/>
        </p:nvSpPr>
        <p:spPr bwMode="auto">
          <a:xfrm flipV="1">
            <a:off x="1981200" y="4633913"/>
            <a:ext cx="25146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stealth" w="lg" len="lg"/>
            <a:tailEnd type="stealth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6" name="Text Box 24"/>
          <p:cNvSpPr txBox="1">
            <a:spLocks noChangeArrowheads="1"/>
          </p:cNvSpPr>
          <p:nvPr/>
        </p:nvSpPr>
        <p:spPr bwMode="auto">
          <a:xfrm>
            <a:off x="2743200" y="4495800"/>
            <a:ext cx="990600" cy="2746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0" tIns="0" rIns="0" bIns="0" anchor="ctr">
            <a:spAutoFit/>
          </a:bodyPr>
          <a:lstStyle/>
          <a:p>
            <a:pPr algn="ctr"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filling</a:t>
            </a:r>
          </a:p>
        </p:txBody>
      </p:sp>
      <p:sp>
        <p:nvSpPr>
          <p:cNvPr id="26637" name="Text Box 25"/>
          <p:cNvSpPr txBox="1">
            <a:spLocks noChangeArrowheads="1"/>
          </p:cNvSpPr>
          <p:nvPr/>
        </p:nvSpPr>
        <p:spPr bwMode="auto">
          <a:xfrm>
            <a:off x="1600200" y="3122613"/>
            <a:ext cx="1417638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End systolic volume</a:t>
            </a:r>
          </a:p>
        </p:txBody>
      </p:sp>
      <p:cxnSp>
        <p:nvCxnSpPr>
          <p:cNvPr id="26638" name="AutoShape 26"/>
          <p:cNvCxnSpPr>
            <a:cxnSpLocks noChangeShapeType="1"/>
            <a:stCxn id="26637" idx="2"/>
            <a:endCxn id="26629" idx="1"/>
          </p:cNvCxnSpPr>
          <p:nvPr/>
        </p:nvCxnSpPr>
        <p:spPr bwMode="auto">
          <a:xfrm flipH="1">
            <a:off x="1905000" y="3756025"/>
            <a:ext cx="404813" cy="7429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26639" name="Text Box 28"/>
          <p:cNvSpPr txBox="1">
            <a:spLocks noChangeArrowheads="1"/>
          </p:cNvSpPr>
          <p:nvPr/>
        </p:nvSpPr>
        <p:spPr bwMode="auto">
          <a:xfrm>
            <a:off x="5029200" y="3505200"/>
            <a:ext cx="1447800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End diastolic ventricular volume</a:t>
            </a:r>
          </a:p>
        </p:txBody>
      </p:sp>
      <p:cxnSp>
        <p:nvCxnSpPr>
          <p:cNvPr id="26640" name="AutoShape 29"/>
          <p:cNvCxnSpPr>
            <a:cxnSpLocks noChangeShapeType="1"/>
            <a:stCxn id="26639" idx="1"/>
            <a:endCxn id="26629" idx="4"/>
          </p:cNvCxnSpPr>
          <p:nvPr/>
        </p:nvCxnSpPr>
        <p:spPr bwMode="auto">
          <a:xfrm flipH="1">
            <a:off x="4502150" y="3948113"/>
            <a:ext cx="519113" cy="666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grpSp>
        <p:nvGrpSpPr>
          <p:cNvPr id="26641" name="Group 31"/>
          <p:cNvGrpSpPr>
            <a:grpSpLocks/>
          </p:cNvGrpSpPr>
          <p:nvPr/>
        </p:nvGrpSpPr>
        <p:grpSpPr bwMode="auto">
          <a:xfrm>
            <a:off x="1524000" y="685800"/>
            <a:ext cx="6092825" cy="960438"/>
            <a:chOff x="1524000" y="685800"/>
            <a:chExt cx="6092825" cy="960438"/>
          </a:xfrm>
        </p:grpSpPr>
        <p:sp>
          <p:nvSpPr>
            <p:cNvPr id="26644" name="Text Box 30"/>
            <p:cNvSpPr txBox="1">
              <a:spLocks noChangeArrowheads="1"/>
            </p:cNvSpPr>
            <p:nvPr/>
          </p:nvSpPr>
          <p:spPr bwMode="auto">
            <a:xfrm>
              <a:off x="1524000" y="685800"/>
              <a:ext cx="6092825" cy="9604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buFont typeface="Symbol" charset="2"/>
                <a:buNone/>
              </a:pPr>
              <a:r>
                <a:rPr lang="en-US" sz="1700" b="1" i="1" dirty="0">
                  <a:solidFill>
                    <a:schemeClr val="tx2"/>
                  </a:solidFill>
                  <a:latin typeface="Arial" charset="0"/>
                </a:rPr>
                <a:t>If afterload &amp; contractility are constant, an increase in preload increases end diastolic ventricular volume  &amp; stroke </a:t>
              </a:r>
              <a:r>
                <a:rPr lang="en-US" sz="1700" b="1" i="1" dirty="0" smtClean="0">
                  <a:solidFill>
                    <a:schemeClr val="tx2"/>
                  </a:solidFill>
                  <a:latin typeface="Arial" charset="0"/>
                </a:rPr>
                <a:t>volume (Frank-Starling mechanism)</a:t>
              </a:r>
              <a:endParaRPr lang="en-US" sz="1700" b="1" i="1" dirty="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26645" name="AutoShape 56"/>
            <p:cNvSpPr>
              <a:spLocks noChangeArrowheads="1"/>
            </p:cNvSpPr>
            <p:nvPr/>
          </p:nvSpPr>
          <p:spPr bwMode="auto">
            <a:xfrm>
              <a:off x="2438400" y="1021080"/>
              <a:ext cx="4481015" cy="27432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cxnSp>
        <p:nvCxnSpPr>
          <p:cNvPr id="26642" name="AutoShape 57"/>
          <p:cNvCxnSpPr>
            <a:cxnSpLocks noChangeShapeType="1"/>
            <a:stCxn id="26645" idx="2"/>
            <a:endCxn id="26634" idx="1"/>
          </p:cNvCxnSpPr>
          <p:nvPr/>
        </p:nvCxnSpPr>
        <p:spPr bwMode="auto">
          <a:xfrm rot="5400000">
            <a:off x="3844132" y="1604168"/>
            <a:ext cx="1143000" cy="52546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sp>
        <p:nvSpPr>
          <p:cNvPr id="26643" name="Text Box 33"/>
          <p:cNvSpPr txBox="1">
            <a:spLocks noChangeArrowheads="1"/>
          </p:cNvSpPr>
          <p:nvPr/>
        </p:nvSpPr>
        <p:spPr bwMode="auto">
          <a:xfrm>
            <a:off x="6553200" y="1595438"/>
            <a:ext cx="2514600" cy="19859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 u="sng">
                <a:solidFill>
                  <a:schemeClr val="tx2"/>
                </a:solidFill>
                <a:latin typeface="Arial" charset="0"/>
              </a:rPr>
              <a:t>Preload is increased by</a:t>
            </a:r>
          </a:p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Atrial contraction</a:t>
            </a:r>
          </a:p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Blood volume</a:t>
            </a:r>
          </a:p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Venous tone</a:t>
            </a:r>
          </a:p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Skeletal muscle pump</a:t>
            </a:r>
          </a:p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Respiratory pump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8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924800" cy="657225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i="1" smtClean="0"/>
              <a:t>At constant preload &amp; contractility</a:t>
            </a:r>
            <a:r>
              <a:rPr lang="en-US" sz="1800" smtClean="0"/>
              <a:t>, an increase in afterload decreases stroke volume (change in systolic function)</a:t>
            </a:r>
          </a:p>
        </p:txBody>
      </p:sp>
      <p:sp>
        <p:nvSpPr>
          <p:cNvPr id="27651" name="Text Box 24"/>
          <p:cNvSpPr txBox="1">
            <a:spLocks noChangeArrowheads="1"/>
          </p:cNvSpPr>
          <p:nvPr/>
        </p:nvSpPr>
        <p:spPr bwMode="auto">
          <a:xfrm>
            <a:off x="609600" y="5715000"/>
            <a:ext cx="8077200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An increase in afterload requires more energy to eject blood against the increased arterial pressure so less energy is available for fiber shortening. As a result stroke volume is decreased (end systolic volume is increased).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210593" y="1447800"/>
            <a:ext cx="5331620" cy="4103688"/>
            <a:chOff x="2210593" y="1447800"/>
            <a:chExt cx="5331620" cy="4103688"/>
          </a:xfrm>
        </p:grpSpPr>
        <p:sp>
          <p:nvSpPr>
            <p:cNvPr id="27653" name="Freeform 8"/>
            <p:cNvSpPr>
              <a:spLocks/>
            </p:cNvSpPr>
            <p:nvPr/>
          </p:nvSpPr>
          <p:spPr bwMode="auto">
            <a:xfrm>
              <a:off x="3656013" y="1809750"/>
              <a:ext cx="1981200" cy="2614613"/>
            </a:xfrm>
            <a:custGeom>
              <a:avLst/>
              <a:gdLst>
                <a:gd name="T0" fmla="*/ 0 w 1248"/>
                <a:gd name="T1" fmla="*/ 85 h 1647"/>
                <a:gd name="T2" fmla="*/ 0 w 1248"/>
                <a:gd name="T3" fmla="*/ 1647 h 1647"/>
                <a:gd name="T4" fmla="*/ 416 w 1248"/>
                <a:gd name="T5" fmla="*/ 1593 h 1647"/>
                <a:gd name="T6" fmla="*/ 891 w 1248"/>
                <a:gd name="T7" fmla="*/ 1519 h 1647"/>
                <a:gd name="T8" fmla="*/ 1248 w 1248"/>
                <a:gd name="T9" fmla="*/ 1432 h 1647"/>
                <a:gd name="T10" fmla="*/ 1248 w 1248"/>
                <a:gd name="T11" fmla="*/ 139 h 1647"/>
                <a:gd name="T12" fmla="*/ 994 w 1248"/>
                <a:gd name="T13" fmla="*/ 57 h 1647"/>
                <a:gd name="T14" fmla="*/ 841 w 1248"/>
                <a:gd name="T15" fmla="*/ 25 h 1647"/>
                <a:gd name="T16" fmla="*/ 715 w 1248"/>
                <a:gd name="T17" fmla="*/ 7 h 1647"/>
                <a:gd name="T18" fmla="*/ 544 w 1248"/>
                <a:gd name="T19" fmla="*/ 0 h 1647"/>
                <a:gd name="T20" fmla="*/ 403 w 1248"/>
                <a:gd name="T21" fmla="*/ 7 h 1647"/>
                <a:gd name="T22" fmla="*/ 294 w 1248"/>
                <a:gd name="T23" fmla="*/ 14 h 1647"/>
                <a:gd name="T24" fmla="*/ 178 w 1248"/>
                <a:gd name="T25" fmla="*/ 31 h 1647"/>
                <a:gd name="T26" fmla="*/ 0 w 1248"/>
                <a:gd name="T27" fmla="*/ 85 h 16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647"/>
                <a:gd name="T44" fmla="*/ 1248 w 1248"/>
                <a:gd name="T45" fmla="*/ 1647 h 16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248" y="1432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27654" name="Group 3"/>
            <p:cNvGrpSpPr>
              <a:grpSpLocks/>
            </p:cNvGrpSpPr>
            <p:nvPr/>
          </p:nvGrpSpPr>
          <p:grpSpPr bwMode="auto">
            <a:xfrm>
              <a:off x="2894013" y="1452563"/>
              <a:ext cx="3200400" cy="3429000"/>
              <a:chOff x="1189" y="480"/>
              <a:chExt cx="1728" cy="2160"/>
            </a:xfrm>
          </p:grpSpPr>
          <p:sp>
            <p:nvSpPr>
              <p:cNvPr id="27669" name="Line 4"/>
              <p:cNvSpPr>
                <a:spLocks noChangeShapeType="1"/>
              </p:cNvSpPr>
              <p:nvPr/>
            </p:nvSpPr>
            <p:spPr bwMode="auto">
              <a:xfrm>
                <a:off x="1189" y="2640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670" name="Line 5"/>
              <p:cNvSpPr>
                <a:spLocks noChangeShapeType="1"/>
              </p:cNvSpPr>
              <p:nvPr/>
            </p:nvSpPr>
            <p:spPr bwMode="auto">
              <a:xfrm rot="16200000" flipV="1">
                <a:off x="109" y="1560"/>
                <a:ext cx="216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7655" name="Text Box 6"/>
            <p:cNvSpPr txBox="1">
              <a:spLocks noChangeArrowheads="1"/>
            </p:cNvSpPr>
            <p:nvPr/>
          </p:nvSpPr>
          <p:spPr bwMode="auto">
            <a:xfrm rot="16200000">
              <a:off x="1362075" y="3060700"/>
              <a:ext cx="20637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27656" name="Text Box 7"/>
            <p:cNvSpPr txBox="1">
              <a:spLocks noChangeArrowheads="1"/>
            </p:cNvSpPr>
            <p:nvPr/>
          </p:nvSpPr>
          <p:spPr bwMode="auto">
            <a:xfrm>
              <a:off x="3884613" y="5184775"/>
              <a:ext cx="13874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auto">
            <a:xfrm>
              <a:off x="2968625" y="3673475"/>
              <a:ext cx="4089400" cy="814388"/>
            </a:xfrm>
            <a:custGeom>
              <a:avLst/>
              <a:gdLst>
                <a:gd name="T0" fmla="*/ 0 w 2576"/>
                <a:gd name="T1" fmla="*/ 511 h 513"/>
                <a:gd name="T2" fmla="*/ 98 w 2576"/>
                <a:gd name="T3" fmla="*/ 504 h 513"/>
                <a:gd name="T4" fmla="*/ 580 w 2576"/>
                <a:gd name="T5" fmla="*/ 457 h 513"/>
                <a:gd name="T6" fmla="*/ 808 w 2576"/>
                <a:gd name="T7" fmla="*/ 431 h 513"/>
                <a:gd name="T8" fmla="*/ 1022 w 2576"/>
                <a:gd name="T9" fmla="*/ 399 h 513"/>
                <a:gd name="T10" fmla="*/ 1153 w 2576"/>
                <a:gd name="T11" fmla="*/ 376 h 513"/>
                <a:gd name="T12" fmla="*/ 1359 w 2576"/>
                <a:gd name="T13" fmla="*/ 333 h 513"/>
                <a:gd name="T14" fmla="*/ 1587 w 2576"/>
                <a:gd name="T15" fmla="*/ 286 h 513"/>
                <a:gd name="T16" fmla="*/ 1677 w 2576"/>
                <a:gd name="T17" fmla="*/ 261 h 513"/>
                <a:gd name="T18" fmla="*/ 2243 w 2576"/>
                <a:gd name="T19" fmla="*/ 126 h 513"/>
                <a:gd name="T20" fmla="*/ 2576 w 2576"/>
                <a:gd name="T21" fmla="*/ 0 h 5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76"/>
                <a:gd name="T34" fmla="*/ 0 h 513"/>
                <a:gd name="T35" fmla="*/ 2576 w 2576"/>
                <a:gd name="T36" fmla="*/ 513 h 5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76" h="513">
                  <a:moveTo>
                    <a:pt x="0" y="511"/>
                  </a:moveTo>
                  <a:cubicBezTo>
                    <a:pt x="16" y="510"/>
                    <a:pt x="1" y="513"/>
                    <a:pt x="98" y="504"/>
                  </a:cubicBezTo>
                  <a:cubicBezTo>
                    <a:pt x="195" y="495"/>
                    <a:pt x="462" y="469"/>
                    <a:pt x="580" y="457"/>
                  </a:cubicBezTo>
                  <a:cubicBezTo>
                    <a:pt x="698" y="445"/>
                    <a:pt x="734" y="441"/>
                    <a:pt x="808" y="431"/>
                  </a:cubicBezTo>
                  <a:cubicBezTo>
                    <a:pt x="882" y="421"/>
                    <a:pt x="965" y="408"/>
                    <a:pt x="1022" y="399"/>
                  </a:cubicBezTo>
                  <a:cubicBezTo>
                    <a:pt x="1079" y="390"/>
                    <a:pt x="1097" y="387"/>
                    <a:pt x="1153" y="376"/>
                  </a:cubicBezTo>
                  <a:cubicBezTo>
                    <a:pt x="1209" y="365"/>
                    <a:pt x="1287" y="348"/>
                    <a:pt x="1359" y="333"/>
                  </a:cubicBezTo>
                  <a:cubicBezTo>
                    <a:pt x="1431" y="318"/>
                    <a:pt x="1534" y="298"/>
                    <a:pt x="1587" y="286"/>
                  </a:cubicBezTo>
                  <a:cubicBezTo>
                    <a:pt x="1640" y="274"/>
                    <a:pt x="1568" y="288"/>
                    <a:pt x="1677" y="261"/>
                  </a:cubicBezTo>
                  <a:cubicBezTo>
                    <a:pt x="1786" y="234"/>
                    <a:pt x="2093" y="169"/>
                    <a:pt x="2243" y="126"/>
                  </a:cubicBezTo>
                  <a:cubicBezTo>
                    <a:pt x="2393" y="83"/>
                    <a:pt x="2507" y="26"/>
                    <a:pt x="2576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auto">
            <a:xfrm>
              <a:off x="4189413" y="1447800"/>
              <a:ext cx="1447800" cy="2913063"/>
            </a:xfrm>
            <a:custGeom>
              <a:avLst/>
              <a:gdLst>
                <a:gd name="T0" fmla="*/ 0 w 912"/>
                <a:gd name="T1" fmla="*/ 75 h 1835"/>
                <a:gd name="T2" fmla="*/ 2 w 912"/>
                <a:gd name="T3" fmla="*/ 1835 h 1835"/>
                <a:gd name="T4" fmla="*/ 302 w 912"/>
                <a:gd name="T5" fmla="*/ 1798 h 1835"/>
                <a:gd name="T6" fmla="*/ 698 w 912"/>
                <a:gd name="T7" fmla="*/ 1717 h 1835"/>
                <a:gd name="T8" fmla="*/ 769 w 912"/>
                <a:gd name="T9" fmla="*/ 1700 h 1835"/>
                <a:gd name="T10" fmla="*/ 845 w 912"/>
                <a:gd name="T11" fmla="*/ 1684 h 1835"/>
                <a:gd name="T12" fmla="*/ 905 w 912"/>
                <a:gd name="T13" fmla="*/ 1673 h 1835"/>
                <a:gd name="T14" fmla="*/ 912 w 912"/>
                <a:gd name="T15" fmla="*/ 145 h 1835"/>
                <a:gd name="T16" fmla="*/ 786 w 912"/>
                <a:gd name="T17" fmla="*/ 97 h 1835"/>
                <a:gd name="T18" fmla="*/ 697 w 912"/>
                <a:gd name="T19" fmla="*/ 68 h 1835"/>
                <a:gd name="T20" fmla="*/ 599 w 912"/>
                <a:gd name="T21" fmla="*/ 38 h 1835"/>
                <a:gd name="T22" fmla="*/ 468 w 912"/>
                <a:gd name="T23" fmla="*/ 18 h 1835"/>
                <a:gd name="T24" fmla="*/ 369 w 912"/>
                <a:gd name="T25" fmla="*/ 8 h 1835"/>
                <a:gd name="T26" fmla="*/ 262 w 912"/>
                <a:gd name="T27" fmla="*/ 0 h 1835"/>
                <a:gd name="T28" fmla="*/ 161 w 912"/>
                <a:gd name="T29" fmla="*/ 8 h 1835"/>
                <a:gd name="T30" fmla="*/ 82 w 912"/>
                <a:gd name="T31" fmla="*/ 27 h 1835"/>
                <a:gd name="T32" fmla="*/ 0 w 912"/>
                <a:gd name="T33" fmla="*/ 75 h 18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2"/>
                <a:gd name="T52" fmla="*/ 0 h 1835"/>
                <a:gd name="T53" fmla="*/ 912 w 912"/>
                <a:gd name="T54" fmla="*/ 1835 h 18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2" h="1835">
                  <a:moveTo>
                    <a:pt x="0" y="75"/>
                  </a:moveTo>
                  <a:lnTo>
                    <a:pt x="2" y="1835"/>
                  </a:lnTo>
                  <a:lnTo>
                    <a:pt x="302" y="1798"/>
                  </a:lnTo>
                  <a:lnTo>
                    <a:pt x="698" y="1717"/>
                  </a:lnTo>
                  <a:lnTo>
                    <a:pt x="769" y="1700"/>
                  </a:lnTo>
                  <a:lnTo>
                    <a:pt x="845" y="1684"/>
                  </a:lnTo>
                  <a:lnTo>
                    <a:pt x="905" y="1673"/>
                  </a:lnTo>
                  <a:lnTo>
                    <a:pt x="912" y="145"/>
                  </a:lnTo>
                  <a:lnTo>
                    <a:pt x="786" y="97"/>
                  </a:lnTo>
                  <a:lnTo>
                    <a:pt x="697" y="68"/>
                  </a:lnTo>
                  <a:lnTo>
                    <a:pt x="599" y="38"/>
                  </a:lnTo>
                  <a:lnTo>
                    <a:pt x="468" y="18"/>
                  </a:lnTo>
                  <a:lnTo>
                    <a:pt x="369" y="8"/>
                  </a:lnTo>
                  <a:lnTo>
                    <a:pt x="262" y="0"/>
                  </a:lnTo>
                  <a:lnTo>
                    <a:pt x="161" y="8"/>
                  </a:lnTo>
                  <a:lnTo>
                    <a:pt x="82" y="27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DDDDDD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 flipV="1">
              <a:off x="3656013" y="2595563"/>
              <a:ext cx="5334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 flipV="1">
              <a:off x="3732213" y="4575175"/>
              <a:ext cx="197802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4113213" y="4651375"/>
              <a:ext cx="17938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Ventricular filling</a:t>
              </a: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3960813" y="3205163"/>
              <a:ext cx="1417638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End systolic volume</a:t>
              </a:r>
            </a:p>
          </p:txBody>
        </p:sp>
        <p:cxnSp>
          <p:nvCxnSpPr>
            <p:cNvPr id="27663" name="AutoShape 15"/>
            <p:cNvCxnSpPr>
              <a:cxnSpLocks noChangeShapeType="1"/>
              <a:stCxn id="27662" idx="2"/>
              <a:endCxn id="27658" idx="1"/>
            </p:cNvCxnSpPr>
            <p:nvPr/>
          </p:nvCxnSpPr>
          <p:spPr bwMode="auto">
            <a:xfrm flipH="1">
              <a:off x="4192588" y="3838575"/>
              <a:ext cx="477838" cy="5302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7664" name="Text Box 16"/>
            <p:cNvSpPr txBox="1">
              <a:spLocks noChangeArrowheads="1"/>
            </p:cNvSpPr>
            <p:nvPr/>
          </p:nvSpPr>
          <p:spPr bwMode="auto">
            <a:xfrm>
              <a:off x="5789613" y="2667000"/>
              <a:ext cx="1447800" cy="8842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End diastolic ventricular volume</a:t>
              </a:r>
            </a:p>
          </p:txBody>
        </p:sp>
        <p:cxnSp>
          <p:nvCxnSpPr>
            <p:cNvPr id="27665" name="AutoShape 17"/>
            <p:cNvCxnSpPr>
              <a:cxnSpLocks noChangeShapeType="1"/>
              <a:stCxn id="27664" idx="2"/>
              <a:endCxn id="27657" idx="8"/>
            </p:cNvCxnSpPr>
            <p:nvPr/>
          </p:nvCxnSpPr>
          <p:spPr bwMode="auto">
            <a:xfrm flipH="1">
              <a:off x="5638800" y="3559175"/>
              <a:ext cx="874713" cy="52863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grpSp>
          <p:nvGrpSpPr>
            <p:cNvPr id="23" name="Group 22"/>
            <p:cNvGrpSpPr/>
            <p:nvPr/>
          </p:nvGrpSpPr>
          <p:grpSpPr>
            <a:xfrm>
              <a:off x="5942013" y="1752600"/>
              <a:ext cx="1600200" cy="366713"/>
              <a:chOff x="5942013" y="1752600"/>
              <a:chExt cx="1600200" cy="366713"/>
            </a:xfrm>
          </p:grpSpPr>
          <p:sp>
            <p:nvSpPr>
              <p:cNvPr id="27667" name="Text Box 32"/>
              <p:cNvSpPr txBox="1">
                <a:spLocks noChangeArrowheads="1"/>
              </p:cNvSpPr>
              <p:nvPr/>
            </p:nvSpPr>
            <p:spPr bwMode="auto">
              <a:xfrm>
                <a:off x="5942013" y="1752600"/>
                <a:ext cx="1600200" cy="36671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r" eaLnBrk="0" hangingPunct="0">
                  <a:spcAft>
                    <a:spcPct val="25000"/>
                  </a:spcAft>
                  <a:buFont typeface="Symbol" charset="2"/>
                  <a:buNone/>
                </a:pPr>
                <a:r>
                  <a:rPr lang="en-US" sz="1700" dirty="0">
                    <a:solidFill>
                      <a:schemeClr val="tx2"/>
                    </a:solidFill>
                    <a:latin typeface="Arial" charset="0"/>
                    <a:sym typeface="Symbol" charset="2"/>
                  </a:rPr>
                  <a:t>      </a:t>
                </a:r>
                <a:r>
                  <a:rPr lang="en-US" sz="1700" dirty="0">
                    <a:solidFill>
                      <a:schemeClr val="tx2"/>
                    </a:solidFill>
                    <a:latin typeface="Arial" charset="0"/>
                  </a:rPr>
                  <a:t>afterload</a:t>
                </a:r>
              </a:p>
            </p:txBody>
          </p:sp>
          <p:sp>
            <p:nvSpPr>
              <p:cNvPr id="27668" name="Rectangle 38"/>
              <p:cNvSpPr>
                <a:spLocks noChangeArrowheads="1"/>
              </p:cNvSpPr>
              <p:nvPr/>
            </p:nvSpPr>
            <p:spPr bwMode="auto">
              <a:xfrm>
                <a:off x="6113463" y="1822450"/>
                <a:ext cx="228600" cy="228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8900" y="227013"/>
            <a:ext cx="3810000" cy="382587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Characteristics of cardiac muscle</a:t>
            </a:r>
          </a:p>
        </p:txBody>
      </p:sp>
      <p:sp>
        <p:nvSpPr>
          <p:cNvPr id="10243" name="Text Box 25"/>
          <p:cNvSpPr txBox="1">
            <a:spLocks noChangeArrowheads="1"/>
          </p:cNvSpPr>
          <p:nvPr/>
        </p:nvSpPr>
        <p:spPr bwMode="auto">
          <a:xfrm>
            <a:off x="1714500" y="4705350"/>
            <a:ext cx="5638800" cy="20002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Branching fibers with gap junctions at intercalated discs.</a:t>
            </a:r>
          </a:p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Electrical syncytium</a:t>
            </a:r>
          </a:p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Aerobic metabolism</a:t>
            </a:r>
          </a:p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Graded contraction</a:t>
            </a:r>
          </a:p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Stretch leads to increased force of contraction</a:t>
            </a:r>
          </a:p>
          <a:p>
            <a:pPr marL="457200" indent="-457200" eaLnBrk="0" hangingPunct="0">
              <a:lnSpc>
                <a:spcPct val="80000"/>
              </a:lnSpc>
              <a:spcAft>
                <a:spcPct val="50000"/>
              </a:spcAft>
            </a:pPr>
            <a:r>
              <a:rPr lang="en-US" sz="1700">
                <a:latin typeface="Arial" charset="0"/>
              </a:rPr>
              <a:t>Automaticity &amp; Rhythmicity</a:t>
            </a:r>
          </a:p>
        </p:txBody>
      </p:sp>
      <p:grpSp>
        <p:nvGrpSpPr>
          <p:cNvPr id="10244" name="Group 1041"/>
          <p:cNvGrpSpPr>
            <a:grpSpLocks/>
          </p:cNvGrpSpPr>
          <p:nvPr/>
        </p:nvGrpSpPr>
        <p:grpSpPr bwMode="auto">
          <a:xfrm>
            <a:off x="1219200" y="636588"/>
            <a:ext cx="6629400" cy="4008437"/>
            <a:chOff x="816" y="381"/>
            <a:chExt cx="4176" cy="2525"/>
          </a:xfrm>
        </p:grpSpPr>
        <p:pic>
          <p:nvPicPr>
            <p:cNvPr id="10245" name="Picture 1029"/>
            <p:cNvPicPr>
              <a:picLocks noChangeAspect="1" noChangeArrowheads="1"/>
            </p:cNvPicPr>
            <p:nvPr/>
          </p:nvPicPr>
          <p:blipFill>
            <a:blip r:embed="rId4" cstate="print"/>
            <a:srcRect l="16406" t="25000" r="3125" b="9375"/>
            <a:stretch>
              <a:fillRect/>
            </a:stretch>
          </p:blipFill>
          <p:spPr bwMode="auto">
            <a:xfrm>
              <a:off x="816" y="381"/>
              <a:ext cx="4128" cy="252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0246" name="Group 1030"/>
            <p:cNvGrpSpPr>
              <a:grpSpLocks/>
            </p:cNvGrpSpPr>
            <p:nvPr/>
          </p:nvGrpSpPr>
          <p:grpSpPr bwMode="auto">
            <a:xfrm>
              <a:off x="2394" y="1152"/>
              <a:ext cx="1590" cy="625"/>
              <a:chOff x="2496" y="1535"/>
              <a:chExt cx="1590" cy="625"/>
            </a:xfrm>
          </p:grpSpPr>
          <p:sp>
            <p:nvSpPr>
              <p:cNvPr id="10254" name="Text Box 1031"/>
              <p:cNvSpPr txBox="1">
                <a:spLocks noChangeArrowheads="1"/>
              </p:cNvSpPr>
              <p:nvPr/>
            </p:nvSpPr>
            <p:spPr bwMode="auto">
              <a:xfrm>
                <a:off x="2496" y="1535"/>
                <a:ext cx="1590" cy="241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Branching muscle fiber</a:t>
                </a:r>
              </a:p>
            </p:txBody>
          </p:sp>
          <p:sp>
            <p:nvSpPr>
              <p:cNvPr id="10255" name="AutoShape 1032"/>
              <p:cNvSpPr>
                <a:spLocks noChangeArrowheads="1"/>
              </p:cNvSpPr>
              <p:nvPr/>
            </p:nvSpPr>
            <p:spPr bwMode="auto">
              <a:xfrm rot="16200000" flipH="1">
                <a:off x="3099" y="1908"/>
                <a:ext cx="384" cy="120"/>
              </a:xfrm>
              <a:prstGeom prst="rightArrow">
                <a:avLst>
                  <a:gd name="adj1" fmla="val 50000"/>
                  <a:gd name="adj2" fmla="val 80000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0247" name="Group 1040"/>
            <p:cNvGrpSpPr>
              <a:grpSpLocks/>
            </p:cNvGrpSpPr>
            <p:nvPr/>
          </p:nvGrpSpPr>
          <p:grpSpPr bwMode="auto">
            <a:xfrm>
              <a:off x="3312" y="1728"/>
              <a:ext cx="1680" cy="241"/>
              <a:chOff x="3312" y="1728"/>
              <a:chExt cx="1680" cy="241"/>
            </a:xfrm>
          </p:grpSpPr>
          <p:sp>
            <p:nvSpPr>
              <p:cNvPr id="10252" name="AutoShape 1034"/>
              <p:cNvSpPr>
                <a:spLocks noChangeArrowheads="1"/>
              </p:cNvSpPr>
              <p:nvPr/>
            </p:nvSpPr>
            <p:spPr bwMode="auto">
              <a:xfrm flipH="1">
                <a:off x="3312" y="1801"/>
                <a:ext cx="528" cy="96"/>
              </a:xfrm>
              <a:prstGeom prst="rightArrow">
                <a:avLst>
                  <a:gd name="adj1" fmla="val 50000"/>
                  <a:gd name="adj2" fmla="val 137500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253" name="Text Box 1035"/>
              <p:cNvSpPr txBox="1">
                <a:spLocks noChangeArrowheads="1"/>
              </p:cNvSpPr>
              <p:nvPr/>
            </p:nvSpPr>
            <p:spPr bwMode="auto">
              <a:xfrm flipH="1">
                <a:off x="3818" y="1728"/>
                <a:ext cx="1174" cy="241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Intercalated disc</a:t>
                </a:r>
              </a:p>
            </p:txBody>
          </p:sp>
        </p:grpSp>
        <p:sp>
          <p:nvSpPr>
            <p:cNvPr id="10248" name="AutoShape 1036"/>
            <p:cNvSpPr>
              <a:spLocks noChangeArrowheads="1"/>
            </p:cNvSpPr>
            <p:nvPr/>
          </p:nvSpPr>
          <p:spPr bwMode="auto">
            <a:xfrm>
              <a:off x="3216" y="2496"/>
              <a:ext cx="528" cy="96"/>
            </a:xfrm>
            <a:prstGeom prst="rightArrow">
              <a:avLst>
                <a:gd name="adj1" fmla="val 50000"/>
                <a:gd name="adj2" fmla="val 137500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9" name="AutoShape 1037"/>
            <p:cNvSpPr>
              <a:spLocks noChangeArrowheads="1"/>
            </p:cNvSpPr>
            <p:nvPr/>
          </p:nvSpPr>
          <p:spPr bwMode="auto">
            <a:xfrm>
              <a:off x="1296" y="2064"/>
              <a:ext cx="528" cy="96"/>
            </a:xfrm>
            <a:prstGeom prst="rightArrow">
              <a:avLst>
                <a:gd name="adj1" fmla="val 50000"/>
                <a:gd name="adj2" fmla="val 137500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50" name="Text Box 1038"/>
            <p:cNvSpPr txBox="1">
              <a:spLocks noChangeArrowheads="1"/>
            </p:cNvSpPr>
            <p:nvPr/>
          </p:nvSpPr>
          <p:spPr bwMode="auto">
            <a:xfrm>
              <a:off x="1536" y="2352"/>
              <a:ext cx="1366" cy="241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Arrows show RBCs</a:t>
              </a:r>
            </a:p>
          </p:txBody>
        </p:sp>
        <p:sp>
          <p:nvSpPr>
            <p:cNvPr id="10251" name="Text Box 1039"/>
            <p:cNvSpPr txBox="1">
              <a:spLocks noChangeArrowheads="1"/>
            </p:cNvSpPr>
            <p:nvPr/>
          </p:nvSpPr>
          <p:spPr bwMode="auto">
            <a:xfrm>
              <a:off x="3024" y="672"/>
              <a:ext cx="1086" cy="241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Purkinje Fibers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5486400" cy="657225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An increase in afterload decreases stroke volume so end systolic volume is greater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57200" y="609600"/>
            <a:ext cx="8596313" cy="5253038"/>
            <a:chOff x="457200" y="609600"/>
            <a:chExt cx="8596313" cy="5253038"/>
          </a:xfrm>
        </p:grpSpPr>
        <p:sp>
          <p:nvSpPr>
            <p:cNvPr id="28674" name="Freeform 10"/>
            <p:cNvSpPr>
              <a:spLocks/>
            </p:cNvSpPr>
            <p:nvPr/>
          </p:nvSpPr>
          <p:spPr bwMode="auto">
            <a:xfrm>
              <a:off x="5703888" y="1778000"/>
              <a:ext cx="1797050" cy="2316163"/>
            </a:xfrm>
            <a:custGeom>
              <a:avLst/>
              <a:gdLst>
                <a:gd name="T0" fmla="*/ 0 w 1248"/>
                <a:gd name="T1" fmla="*/ 2147483647 h 1647"/>
                <a:gd name="T2" fmla="*/ 0 w 1248"/>
                <a:gd name="T3" fmla="*/ 2147483647 h 1647"/>
                <a:gd name="T4" fmla="*/ 2147483647 w 1248"/>
                <a:gd name="T5" fmla="*/ 2147483647 h 1647"/>
                <a:gd name="T6" fmla="*/ 2147483647 w 1248"/>
                <a:gd name="T7" fmla="*/ 2147483647 h 1647"/>
                <a:gd name="T8" fmla="*/ 2147483647 w 1248"/>
                <a:gd name="T9" fmla="*/ 2147483647 h 1647"/>
                <a:gd name="T10" fmla="*/ 2147483647 w 1248"/>
                <a:gd name="T11" fmla="*/ 2147483647 h 1647"/>
                <a:gd name="T12" fmla="*/ 2147483647 w 1248"/>
                <a:gd name="T13" fmla="*/ 2147483647 h 1647"/>
                <a:gd name="T14" fmla="*/ 2147483647 w 1248"/>
                <a:gd name="T15" fmla="*/ 2147483647 h 1647"/>
                <a:gd name="T16" fmla="*/ 2147483647 w 1248"/>
                <a:gd name="T17" fmla="*/ 2147483647 h 1647"/>
                <a:gd name="T18" fmla="*/ 2147483647 w 1248"/>
                <a:gd name="T19" fmla="*/ 0 h 1647"/>
                <a:gd name="T20" fmla="*/ 2147483647 w 1248"/>
                <a:gd name="T21" fmla="*/ 2147483647 h 1647"/>
                <a:gd name="T22" fmla="*/ 2147483647 w 1248"/>
                <a:gd name="T23" fmla="*/ 2147483647 h 1647"/>
                <a:gd name="T24" fmla="*/ 2147483647 w 1248"/>
                <a:gd name="T25" fmla="*/ 2147483647 h 1647"/>
                <a:gd name="T26" fmla="*/ 0 w 1248"/>
                <a:gd name="T27" fmla="*/ 2147483647 h 16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647"/>
                <a:gd name="T44" fmla="*/ 1248 w 1248"/>
                <a:gd name="T45" fmla="*/ 1647 h 16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248" y="1432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76" name="Text Box 34"/>
            <p:cNvSpPr txBox="1">
              <a:spLocks noChangeArrowheads="1"/>
            </p:cNvSpPr>
            <p:nvPr/>
          </p:nvSpPr>
          <p:spPr bwMode="auto">
            <a:xfrm>
              <a:off x="914400" y="5181600"/>
              <a:ext cx="7600950" cy="6810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  <a:buFont typeface="Symbol" charset="2"/>
                <a:buNone/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charset="2"/>
                </a:rPr>
                <a:t> AP   ESV    SV</a:t>
              </a:r>
            </a:p>
            <a:p>
              <a:pPr eaLnBrk="0" hangingPunct="0">
                <a:spcAft>
                  <a:spcPct val="25000"/>
                </a:spcAft>
                <a:buFont typeface="Symbol" charset="2"/>
                <a:buNone/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charset="2"/>
                </a:rPr>
                <a:t>An</a:t>
              </a:r>
              <a:r>
                <a:rPr lang="en-US" sz="1700" b="1" i="1">
                  <a:solidFill>
                    <a:schemeClr val="tx2"/>
                  </a:solidFill>
                  <a:latin typeface="Arial" charset="0"/>
                  <a:sym typeface="Symbol" charset="2"/>
                </a:rPr>
                <a:t> in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charset="2"/>
                </a:rPr>
                <a:t>crease in end systolic volume means stroke volume is decreased.</a:t>
              </a:r>
              <a:endParaRPr lang="en-US" sz="1700" b="1">
                <a:solidFill>
                  <a:schemeClr val="tx2"/>
                </a:solidFill>
                <a:latin typeface="Arial" charset="0"/>
              </a:endParaRPr>
            </a:p>
          </p:txBody>
        </p:sp>
        <p:grpSp>
          <p:nvGrpSpPr>
            <p:cNvPr id="28677" name="Group 5"/>
            <p:cNvGrpSpPr>
              <a:grpSpLocks/>
            </p:cNvGrpSpPr>
            <p:nvPr/>
          </p:nvGrpSpPr>
          <p:grpSpPr bwMode="auto">
            <a:xfrm>
              <a:off x="5011738" y="1462088"/>
              <a:ext cx="2905125" cy="3038475"/>
              <a:chOff x="1189" y="480"/>
              <a:chExt cx="1728" cy="2160"/>
            </a:xfrm>
          </p:grpSpPr>
          <p:sp>
            <p:nvSpPr>
              <p:cNvPr id="28698" name="Line 6"/>
              <p:cNvSpPr>
                <a:spLocks noChangeShapeType="1"/>
              </p:cNvSpPr>
              <p:nvPr/>
            </p:nvSpPr>
            <p:spPr bwMode="auto">
              <a:xfrm>
                <a:off x="1189" y="2640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699" name="Line 7"/>
              <p:cNvSpPr>
                <a:spLocks noChangeShapeType="1"/>
              </p:cNvSpPr>
              <p:nvPr/>
            </p:nvSpPr>
            <p:spPr bwMode="auto">
              <a:xfrm rot="16200000" flipV="1">
                <a:off x="109" y="1560"/>
                <a:ext cx="216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8678" name="Text Box 9"/>
            <p:cNvSpPr txBox="1">
              <a:spLocks noChangeArrowheads="1"/>
            </p:cNvSpPr>
            <p:nvPr/>
          </p:nvSpPr>
          <p:spPr bwMode="auto">
            <a:xfrm>
              <a:off x="6096000" y="4648200"/>
              <a:ext cx="1268413" cy="35242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6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28679" name="Freeform 11"/>
            <p:cNvSpPr>
              <a:spLocks/>
            </p:cNvSpPr>
            <p:nvPr/>
          </p:nvSpPr>
          <p:spPr bwMode="auto">
            <a:xfrm>
              <a:off x="5080000" y="3429000"/>
              <a:ext cx="3711575" cy="722313"/>
            </a:xfrm>
            <a:custGeom>
              <a:avLst/>
              <a:gdLst>
                <a:gd name="T0" fmla="*/ 0 w 2576"/>
                <a:gd name="T1" fmla="*/ 2147483647 h 513"/>
                <a:gd name="T2" fmla="*/ 2147483647 w 2576"/>
                <a:gd name="T3" fmla="*/ 2147483647 h 513"/>
                <a:gd name="T4" fmla="*/ 2147483647 w 2576"/>
                <a:gd name="T5" fmla="*/ 2147483647 h 513"/>
                <a:gd name="T6" fmla="*/ 2147483647 w 2576"/>
                <a:gd name="T7" fmla="*/ 2147483647 h 513"/>
                <a:gd name="T8" fmla="*/ 2147483647 w 2576"/>
                <a:gd name="T9" fmla="*/ 2147483647 h 513"/>
                <a:gd name="T10" fmla="*/ 2147483647 w 2576"/>
                <a:gd name="T11" fmla="*/ 2147483647 h 513"/>
                <a:gd name="T12" fmla="*/ 2147483647 w 2576"/>
                <a:gd name="T13" fmla="*/ 2147483647 h 513"/>
                <a:gd name="T14" fmla="*/ 2147483647 w 2576"/>
                <a:gd name="T15" fmla="*/ 2147483647 h 513"/>
                <a:gd name="T16" fmla="*/ 2147483647 w 2576"/>
                <a:gd name="T17" fmla="*/ 2147483647 h 513"/>
                <a:gd name="T18" fmla="*/ 2147483647 w 2576"/>
                <a:gd name="T19" fmla="*/ 2147483647 h 513"/>
                <a:gd name="T20" fmla="*/ 2147483647 w 2576"/>
                <a:gd name="T21" fmla="*/ 0 h 5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76"/>
                <a:gd name="T34" fmla="*/ 0 h 513"/>
                <a:gd name="T35" fmla="*/ 2576 w 2576"/>
                <a:gd name="T36" fmla="*/ 513 h 5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76" h="513">
                  <a:moveTo>
                    <a:pt x="0" y="511"/>
                  </a:moveTo>
                  <a:cubicBezTo>
                    <a:pt x="16" y="510"/>
                    <a:pt x="1" y="513"/>
                    <a:pt x="98" y="504"/>
                  </a:cubicBezTo>
                  <a:cubicBezTo>
                    <a:pt x="195" y="495"/>
                    <a:pt x="462" y="469"/>
                    <a:pt x="580" y="457"/>
                  </a:cubicBezTo>
                  <a:cubicBezTo>
                    <a:pt x="698" y="445"/>
                    <a:pt x="734" y="441"/>
                    <a:pt x="808" y="431"/>
                  </a:cubicBezTo>
                  <a:cubicBezTo>
                    <a:pt x="882" y="421"/>
                    <a:pt x="965" y="408"/>
                    <a:pt x="1022" y="399"/>
                  </a:cubicBezTo>
                  <a:cubicBezTo>
                    <a:pt x="1079" y="390"/>
                    <a:pt x="1097" y="387"/>
                    <a:pt x="1153" y="376"/>
                  </a:cubicBezTo>
                  <a:cubicBezTo>
                    <a:pt x="1209" y="365"/>
                    <a:pt x="1287" y="348"/>
                    <a:pt x="1359" y="333"/>
                  </a:cubicBezTo>
                  <a:cubicBezTo>
                    <a:pt x="1431" y="318"/>
                    <a:pt x="1534" y="298"/>
                    <a:pt x="1587" y="286"/>
                  </a:cubicBezTo>
                  <a:cubicBezTo>
                    <a:pt x="1640" y="274"/>
                    <a:pt x="1568" y="288"/>
                    <a:pt x="1677" y="261"/>
                  </a:cubicBezTo>
                  <a:cubicBezTo>
                    <a:pt x="1786" y="234"/>
                    <a:pt x="2093" y="169"/>
                    <a:pt x="2243" y="126"/>
                  </a:cubicBezTo>
                  <a:cubicBezTo>
                    <a:pt x="2393" y="83"/>
                    <a:pt x="2507" y="26"/>
                    <a:pt x="2576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0" name="Freeform 12"/>
            <p:cNvSpPr>
              <a:spLocks/>
            </p:cNvSpPr>
            <p:nvPr/>
          </p:nvSpPr>
          <p:spPr bwMode="auto">
            <a:xfrm>
              <a:off x="6188075" y="1468438"/>
              <a:ext cx="1331913" cy="2570162"/>
            </a:xfrm>
            <a:custGeom>
              <a:avLst/>
              <a:gdLst>
                <a:gd name="T0" fmla="*/ 0 w 925"/>
                <a:gd name="T1" fmla="*/ 2147483647 h 1827"/>
                <a:gd name="T2" fmla="*/ 2147483647 w 925"/>
                <a:gd name="T3" fmla="*/ 2147483647 h 1827"/>
                <a:gd name="T4" fmla="*/ 2147483647 w 925"/>
                <a:gd name="T5" fmla="*/ 2147483647 h 1827"/>
                <a:gd name="T6" fmla="*/ 2147483647 w 925"/>
                <a:gd name="T7" fmla="*/ 2147483647 h 1827"/>
                <a:gd name="T8" fmla="*/ 2147483647 w 925"/>
                <a:gd name="T9" fmla="*/ 2147483647 h 1827"/>
                <a:gd name="T10" fmla="*/ 2147483647 w 925"/>
                <a:gd name="T11" fmla="*/ 2147483647 h 1827"/>
                <a:gd name="T12" fmla="*/ 2147483647 w 925"/>
                <a:gd name="T13" fmla="*/ 2147483647 h 1827"/>
                <a:gd name="T14" fmla="*/ 2147483647 w 925"/>
                <a:gd name="T15" fmla="*/ 2147483647 h 1827"/>
                <a:gd name="T16" fmla="*/ 2147483647 w 925"/>
                <a:gd name="T17" fmla="*/ 2147483647 h 1827"/>
                <a:gd name="T18" fmla="*/ 2147483647 w 925"/>
                <a:gd name="T19" fmla="*/ 2147483647 h 1827"/>
                <a:gd name="T20" fmla="*/ 2147483647 w 925"/>
                <a:gd name="T21" fmla="*/ 2147483647 h 1827"/>
                <a:gd name="T22" fmla="*/ 2147483647 w 925"/>
                <a:gd name="T23" fmla="*/ 2147483647 h 1827"/>
                <a:gd name="T24" fmla="*/ 2147483647 w 925"/>
                <a:gd name="T25" fmla="*/ 0 h 1827"/>
                <a:gd name="T26" fmla="*/ 2147483647 w 925"/>
                <a:gd name="T27" fmla="*/ 0 h 1827"/>
                <a:gd name="T28" fmla="*/ 2147483647 w 925"/>
                <a:gd name="T29" fmla="*/ 0 h 1827"/>
                <a:gd name="T30" fmla="*/ 0 w 925"/>
                <a:gd name="T31" fmla="*/ 2147483647 h 18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5"/>
                <a:gd name="T49" fmla="*/ 0 h 1827"/>
                <a:gd name="T50" fmla="*/ 925 w 925"/>
                <a:gd name="T51" fmla="*/ 1827 h 182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5" h="1827">
                  <a:moveTo>
                    <a:pt x="0" y="67"/>
                  </a:moveTo>
                  <a:lnTo>
                    <a:pt x="2" y="1827"/>
                  </a:lnTo>
                  <a:lnTo>
                    <a:pt x="302" y="1802"/>
                  </a:lnTo>
                  <a:lnTo>
                    <a:pt x="687" y="1708"/>
                  </a:lnTo>
                  <a:lnTo>
                    <a:pt x="825" y="1673"/>
                  </a:lnTo>
                  <a:lnTo>
                    <a:pt x="925" y="1639"/>
                  </a:lnTo>
                  <a:lnTo>
                    <a:pt x="925" y="1649"/>
                  </a:lnTo>
                  <a:lnTo>
                    <a:pt x="912" y="137"/>
                  </a:lnTo>
                  <a:lnTo>
                    <a:pt x="786" y="89"/>
                  </a:lnTo>
                  <a:lnTo>
                    <a:pt x="697" y="60"/>
                  </a:lnTo>
                  <a:lnTo>
                    <a:pt x="598" y="20"/>
                  </a:lnTo>
                  <a:lnTo>
                    <a:pt x="468" y="10"/>
                  </a:lnTo>
                  <a:lnTo>
                    <a:pt x="369" y="0"/>
                  </a:lnTo>
                  <a:lnTo>
                    <a:pt x="250" y="0"/>
                  </a:lnTo>
                  <a:lnTo>
                    <a:pt x="161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0C0C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1" name="Freeform 13"/>
            <p:cNvSpPr>
              <a:spLocks/>
            </p:cNvSpPr>
            <p:nvPr/>
          </p:nvSpPr>
          <p:spPr bwMode="auto">
            <a:xfrm>
              <a:off x="5715000" y="2362200"/>
              <a:ext cx="484188" cy="1588"/>
            </a:xfrm>
            <a:custGeom>
              <a:avLst/>
              <a:gdLst>
                <a:gd name="T0" fmla="*/ 0 w 305"/>
                <a:gd name="T1" fmla="*/ 0 h 1"/>
                <a:gd name="T2" fmla="*/ 2147483647 w 305"/>
                <a:gd name="T3" fmla="*/ 2147483647 h 1"/>
                <a:gd name="T4" fmla="*/ 2147483647 w 305"/>
                <a:gd name="T5" fmla="*/ 0 h 1"/>
                <a:gd name="T6" fmla="*/ 0 60000 65536"/>
                <a:gd name="T7" fmla="*/ 0 60000 65536"/>
                <a:gd name="T8" fmla="*/ 0 60000 65536"/>
                <a:gd name="T9" fmla="*/ 0 w 305"/>
                <a:gd name="T10" fmla="*/ 0 h 1"/>
                <a:gd name="T11" fmla="*/ 305 w 30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5" h="1">
                  <a:moveTo>
                    <a:pt x="0" y="0"/>
                  </a:moveTo>
                  <a:lnTo>
                    <a:pt x="151" y="1"/>
                  </a:lnTo>
                  <a:lnTo>
                    <a:pt x="305" y="0"/>
                  </a:ln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2" name="Line 14"/>
            <p:cNvSpPr>
              <a:spLocks noChangeShapeType="1"/>
            </p:cNvSpPr>
            <p:nvPr/>
          </p:nvSpPr>
          <p:spPr bwMode="auto">
            <a:xfrm flipV="1">
              <a:off x="6127668" y="4167188"/>
              <a:ext cx="1425657" cy="105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28683" name="Text Box 15"/>
            <p:cNvSpPr txBox="1">
              <a:spLocks noChangeArrowheads="1"/>
            </p:cNvSpPr>
            <p:nvPr/>
          </p:nvSpPr>
          <p:spPr bwMode="auto">
            <a:xfrm>
              <a:off x="7162800" y="1066800"/>
              <a:ext cx="1890713" cy="35242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600">
                  <a:solidFill>
                    <a:schemeClr val="tx2"/>
                  </a:solidFill>
                  <a:latin typeface="Arial" charset="0"/>
                  <a:sym typeface="Symbol" charset="2"/>
                </a:rPr>
                <a:t> </a:t>
              </a:r>
              <a:r>
                <a:rPr lang="en-US" sz="1600">
                  <a:solidFill>
                    <a:schemeClr val="tx2"/>
                  </a:solidFill>
                  <a:latin typeface="Arial" charset="0"/>
                </a:rPr>
                <a:t>Ventricular filling</a:t>
              </a:r>
            </a:p>
          </p:txBody>
        </p:sp>
        <p:cxnSp>
          <p:nvCxnSpPr>
            <p:cNvPr id="28684" name="AutoShape 17"/>
            <p:cNvCxnSpPr>
              <a:cxnSpLocks noChangeShapeType="1"/>
              <a:stCxn id="28694" idx="2"/>
              <a:endCxn id="28680" idx="1"/>
            </p:cNvCxnSpPr>
            <p:nvPr/>
          </p:nvCxnSpPr>
          <p:spPr bwMode="auto">
            <a:xfrm>
              <a:off x="6018213" y="3619500"/>
              <a:ext cx="173037" cy="42703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8685" name="Text Box 18"/>
            <p:cNvSpPr txBox="1">
              <a:spLocks noChangeArrowheads="1"/>
            </p:cNvSpPr>
            <p:nvPr/>
          </p:nvSpPr>
          <p:spPr bwMode="auto">
            <a:xfrm>
              <a:off x="7667625" y="2055813"/>
              <a:ext cx="1171575" cy="108585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600">
                  <a:solidFill>
                    <a:schemeClr val="tx2"/>
                  </a:solidFill>
                  <a:latin typeface="Arial" charset="0"/>
                </a:rPr>
                <a:t>End diastolic ventricular volume</a:t>
              </a:r>
            </a:p>
          </p:txBody>
        </p:sp>
        <p:cxnSp>
          <p:nvCxnSpPr>
            <p:cNvPr id="28686" name="AutoShape 19"/>
            <p:cNvCxnSpPr>
              <a:cxnSpLocks noChangeShapeType="1"/>
              <a:stCxn id="28685" idx="2"/>
              <a:endCxn id="28680" idx="5"/>
            </p:cNvCxnSpPr>
            <p:nvPr/>
          </p:nvCxnSpPr>
          <p:spPr bwMode="auto">
            <a:xfrm flipH="1">
              <a:off x="7519988" y="3149600"/>
              <a:ext cx="733425" cy="6318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8687" name="Freeform 20"/>
            <p:cNvSpPr>
              <a:spLocks/>
            </p:cNvSpPr>
            <p:nvPr/>
          </p:nvSpPr>
          <p:spPr bwMode="auto">
            <a:xfrm>
              <a:off x="5292725" y="990600"/>
              <a:ext cx="1725613" cy="1176338"/>
            </a:xfrm>
            <a:custGeom>
              <a:avLst/>
              <a:gdLst>
                <a:gd name="T0" fmla="*/ 0 w 1087"/>
                <a:gd name="T1" fmla="*/ 2147483647 h 741"/>
                <a:gd name="T2" fmla="*/ 2147483647 w 1087"/>
                <a:gd name="T3" fmla="*/ 2147483647 h 741"/>
                <a:gd name="T4" fmla="*/ 2147483647 w 1087"/>
                <a:gd name="T5" fmla="*/ 0 h 741"/>
                <a:gd name="T6" fmla="*/ 0 60000 65536"/>
                <a:gd name="T7" fmla="*/ 0 60000 65536"/>
                <a:gd name="T8" fmla="*/ 0 60000 65536"/>
                <a:gd name="T9" fmla="*/ 0 w 1087"/>
                <a:gd name="T10" fmla="*/ 0 h 741"/>
                <a:gd name="T11" fmla="*/ 1087 w 1087"/>
                <a:gd name="T12" fmla="*/ 741 h 7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7" h="741">
                  <a:moveTo>
                    <a:pt x="0" y="741"/>
                  </a:moveTo>
                  <a:lnTo>
                    <a:pt x="838" y="167"/>
                  </a:lnTo>
                  <a:lnTo>
                    <a:pt x="1087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8" name="Text Box 29"/>
            <p:cNvSpPr txBox="1">
              <a:spLocks noChangeArrowheads="1"/>
            </p:cNvSpPr>
            <p:nvPr/>
          </p:nvSpPr>
          <p:spPr bwMode="auto">
            <a:xfrm rot="16200000">
              <a:off x="3740150" y="2957513"/>
              <a:ext cx="1958975" cy="35242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6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28689" name="Text Box 8"/>
            <p:cNvSpPr txBox="1">
              <a:spLocks noChangeArrowheads="1"/>
            </p:cNvSpPr>
            <p:nvPr/>
          </p:nvSpPr>
          <p:spPr bwMode="auto">
            <a:xfrm rot="5400000" flipH="1" flipV="1">
              <a:off x="-430212" y="1954212"/>
              <a:ext cx="21415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grpSp>
          <p:nvGrpSpPr>
            <p:cNvPr id="28690" name="Group 36"/>
            <p:cNvGrpSpPr>
              <a:grpSpLocks/>
            </p:cNvGrpSpPr>
            <p:nvPr/>
          </p:nvGrpSpPr>
          <p:grpSpPr bwMode="auto">
            <a:xfrm rot="10800000" flipH="1" flipV="1">
              <a:off x="1038225" y="609600"/>
              <a:ext cx="2878138" cy="2819400"/>
              <a:chOff x="635" y="576"/>
              <a:chExt cx="1813" cy="1648"/>
            </a:xfrm>
          </p:grpSpPr>
          <p:sp>
            <p:nvSpPr>
              <p:cNvPr id="28696" name="Line 25"/>
              <p:cNvSpPr>
                <a:spLocks noChangeShapeType="1"/>
              </p:cNvSpPr>
              <p:nvPr/>
            </p:nvSpPr>
            <p:spPr bwMode="auto">
              <a:xfrm>
                <a:off x="635" y="2224"/>
                <a:ext cx="181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697" name="Line 26"/>
              <p:cNvSpPr>
                <a:spLocks noChangeShapeType="1"/>
              </p:cNvSpPr>
              <p:nvPr/>
            </p:nvSpPr>
            <p:spPr bwMode="auto">
              <a:xfrm rot="16200000" flipV="1">
                <a:off x="-189" y="1400"/>
                <a:ext cx="164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8691" name="Rectangle 43"/>
            <p:cNvSpPr>
              <a:spLocks noChangeArrowheads="1"/>
            </p:cNvSpPr>
            <p:nvPr/>
          </p:nvSpPr>
          <p:spPr bwMode="auto">
            <a:xfrm>
              <a:off x="1185863" y="3565525"/>
              <a:ext cx="2624137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End Systolic Volume, ml</a:t>
              </a:r>
            </a:p>
          </p:txBody>
        </p:sp>
        <p:sp>
          <p:nvSpPr>
            <p:cNvPr id="28692" name="Freeform 44"/>
            <p:cNvSpPr>
              <a:spLocks/>
            </p:cNvSpPr>
            <p:nvPr/>
          </p:nvSpPr>
          <p:spPr bwMode="auto">
            <a:xfrm>
              <a:off x="1266825" y="1066800"/>
              <a:ext cx="1725613" cy="1176338"/>
            </a:xfrm>
            <a:custGeom>
              <a:avLst/>
              <a:gdLst>
                <a:gd name="T0" fmla="*/ 0 w 1087"/>
                <a:gd name="T1" fmla="*/ 2147483647 h 741"/>
                <a:gd name="T2" fmla="*/ 2147483647 w 1087"/>
                <a:gd name="T3" fmla="*/ 2147483647 h 741"/>
                <a:gd name="T4" fmla="*/ 2147483647 w 1087"/>
                <a:gd name="T5" fmla="*/ 0 h 741"/>
                <a:gd name="T6" fmla="*/ 0 60000 65536"/>
                <a:gd name="T7" fmla="*/ 0 60000 65536"/>
                <a:gd name="T8" fmla="*/ 0 60000 65536"/>
                <a:gd name="T9" fmla="*/ 0 w 1087"/>
                <a:gd name="T10" fmla="*/ 0 h 741"/>
                <a:gd name="T11" fmla="*/ 1087 w 1087"/>
                <a:gd name="T12" fmla="*/ 741 h 7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7" h="741">
                  <a:moveTo>
                    <a:pt x="0" y="741"/>
                  </a:moveTo>
                  <a:lnTo>
                    <a:pt x="838" y="167"/>
                  </a:lnTo>
                  <a:lnTo>
                    <a:pt x="1087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cxnSp>
          <p:nvCxnSpPr>
            <p:cNvPr id="28693" name="AutoShape 47"/>
            <p:cNvCxnSpPr>
              <a:cxnSpLocks noChangeShapeType="1"/>
              <a:stCxn id="28687" idx="1"/>
              <a:endCxn id="28692" idx="1"/>
            </p:cNvCxnSpPr>
            <p:nvPr/>
          </p:nvCxnSpPr>
          <p:spPr bwMode="auto">
            <a:xfrm flipH="1">
              <a:off x="2613025" y="1255713"/>
              <a:ext cx="4025900" cy="762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28694" name="Text Box 16"/>
            <p:cNvSpPr txBox="1">
              <a:spLocks noChangeArrowheads="1"/>
            </p:cNvSpPr>
            <p:nvPr/>
          </p:nvSpPr>
          <p:spPr bwMode="auto">
            <a:xfrm>
              <a:off x="5357813" y="3014663"/>
              <a:ext cx="1319212" cy="5969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600">
                  <a:solidFill>
                    <a:schemeClr val="tx2"/>
                  </a:solidFill>
                  <a:latin typeface="Arial" charset="0"/>
                </a:rPr>
                <a:t>End systolic volume</a:t>
              </a:r>
            </a:p>
          </p:txBody>
        </p:sp>
        <p:cxnSp>
          <p:nvCxnSpPr>
            <p:cNvPr id="28695" name="AutoShape 51"/>
            <p:cNvCxnSpPr>
              <a:cxnSpLocks noChangeShapeType="1"/>
              <a:stCxn id="28683" idx="1"/>
              <a:endCxn id="28681" idx="1"/>
            </p:cNvCxnSpPr>
            <p:nvPr/>
          </p:nvCxnSpPr>
          <p:spPr bwMode="auto">
            <a:xfrm flipH="1">
              <a:off x="5954713" y="1243013"/>
              <a:ext cx="1200150" cy="112871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8" name="Rectangle 43"/>
            <p:cNvSpPr>
              <a:spLocks noChangeArrowheads="1"/>
            </p:cNvSpPr>
            <p:nvPr/>
          </p:nvSpPr>
          <p:spPr bwMode="auto">
            <a:xfrm>
              <a:off x="6781800" y="4038600"/>
              <a:ext cx="533399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square" anchor="ctr" anchorCtr="1">
              <a:spAutoFit/>
            </a:bodyPr>
            <a:lstStyle/>
            <a:p>
              <a:pPr algn="ctr" eaLnBrk="0" hangingPunct="0">
                <a:buFont typeface="Symbol" charset="2"/>
                <a:buNone/>
              </a:pPr>
              <a:r>
                <a:rPr lang="en-US" sz="1700" dirty="0" smtClean="0">
                  <a:solidFill>
                    <a:schemeClr val="tx2"/>
                  </a:solidFill>
                  <a:latin typeface="Arial" charset="0"/>
                </a:rPr>
                <a:t>SV</a:t>
              </a:r>
              <a:endParaRPr lang="en-US" sz="1700" dirty="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131763"/>
            <a:ext cx="6400800" cy="603250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800" b="1" i="1" smtClean="0"/>
              <a:t>Normally when afterload increases SV is maintained by an increase in contractility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533400" y="685800"/>
            <a:ext cx="8343900" cy="6019800"/>
            <a:chOff x="533400" y="685800"/>
            <a:chExt cx="8343900" cy="6019800"/>
          </a:xfrm>
        </p:grpSpPr>
        <p:sp>
          <p:nvSpPr>
            <p:cNvPr id="29698" name="Rectangle 30"/>
            <p:cNvSpPr>
              <a:spLocks noChangeArrowheads="1"/>
            </p:cNvSpPr>
            <p:nvPr/>
          </p:nvSpPr>
          <p:spPr bwMode="auto">
            <a:xfrm>
              <a:off x="1189038" y="863600"/>
              <a:ext cx="4703762" cy="45132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" name="Rectangle 31"/>
            <p:cNvSpPr>
              <a:spLocks noChangeArrowheads="1"/>
            </p:cNvSpPr>
            <p:nvPr/>
          </p:nvSpPr>
          <p:spPr bwMode="auto">
            <a:xfrm>
              <a:off x="1189038" y="863600"/>
              <a:ext cx="4703762" cy="4513263"/>
            </a:xfrm>
            <a:prstGeom prst="rect">
              <a:avLst/>
            </a:prstGeom>
            <a:solidFill>
              <a:srgbClr val="DDDDDD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1" name="Text Box 6"/>
            <p:cNvSpPr txBox="1">
              <a:spLocks noChangeArrowheads="1"/>
            </p:cNvSpPr>
            <p:nvPr/>
          </p:nvSpPr>
          <p:spPr bwMode="auto">
            <a:xfrm>
              <a:off x="2324100" y="2247900"/>
              <a:ext cx="5953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HR*</a:t>
              </a:r>
            </a:p>
          </p:txBody>
        </p:sp>
        <p:sp>
          <p:nvSpPr>
            <p:cNvPr id="29702" name="Text Box 8"/>
            <p:cNvSpPr txBox="1">
              <a:spLocks noChangeArrowheads="1"/>
            </p:cNvSpPr>
            <p:nvPr/>
          </p:nvSpPr>
          <p:spPr bwMode="auto">
            <a:xfrm>
              <a:off x="2324100" y="1543050"/>
              <a:ext cx="7524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MAP*</a:t>
              </a:r>
            </a:p>
          </p:txBody>
        </p:sp>
        <p:sp>
          <p:nvSpPr>
            <p:cNvPr id="29703" name="Text Box 9"/>
            <p:cNvSpPr txBox="1">
              <a:spLocks noChangeArrowheads="1"/>
            </p:cNvSpPr>
            <p:nvPr/>
          </p:nvSpPr>
          <p:spPr bwMode="auto">
            <a:xfrm>
              <a:off x="2324100" y="3543300"/>
              <a:ext cx="4889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SV</a:t>
              </a:r>
            </a:p>
          </p:txBody>
        </p:sp>
        <p:sp>
          <p:nvSpPr>
            <p:cNvPr id="29704" name="Text Box 10"/>
            <p:cNvSpPr txBox="1">
              <a:spLocks noChangeArrowheads="1"/>
            </p:cNvSpPr>
            <p:nvPr/>
          </p:nvSpPr>
          <p:spPr bwMode="auto">
            <a:xfrm>
              <a:off x="2324100" y="4983163"/>
              <a:ext cx="500063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CI*</a:t>
              </a:r>
            </a:p>
          </p:txBody>
        </p:sp>
        <p:sp>
          <p:nvSpPr>
            <p:cNvPr id="29705" name="Text Box 11"/>
            <p:cNvSpPr txBox="1">
              <a:spLocks noChangeArrowheads="1"/>
            </p:cNvSpPr>
            <p:nvPr/>
          </p:nvSpPr>
          <p:spPr bwMode="auto">
            <a:xfrm>
              <a:off x="2324100" y="4419600"/>
              <a:ext cx="10541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 dirty="0">
                  <a:latin typeface="Arial" charset="0"/>
                </a:rPr>
                <a:t>TPR/100</a:t>
              </a:r>
            </a:p>
          </p:txBody>
        </p:sp>
        <p:sp>
          <p:nvSpPr>
            <p:cNvPr id="29706" name="Text Box 12"/>
            <p:cNvSpPr txBox="1">
              <a:spLocks noChangeArrowheads="1"/>
            </p:cNvSpPr>
            <p:nvPr/>
          </p:nvSpPr>
          <p:spPr bwMode="auto">
            <a:xfrm>
              <a:off x="533400" y="685800"/>
              <a:ext cx="5619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120</a:t>
              </a:r>
            </a:p>
          </p:txBody>
        </p:sp>
        <p:sp>
          <p:nvSpPr>
            <p:cNvPr id="29707" name="Text Box 13"/>
            <p:cNvSpPr txBox="1">
              <a:spLocks noChangeArrowheads="1"/>
            </p:cNvSpPr>
            <p:nvPr/>
          </p:nvSpPr>
          <p:spPr bwMode="auto">
            <a:xfrm>
              <a:off x="533400" y="1454150"/>
              <a:ext cx="5619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100</a:t>
              </a:r>
            </a:p>
          </p:txBody>
        </p:sp>
        <p:sp>
          <p:nvSpPr>
            <p:cNvPr id="29708" name="Text Box 14"/>
            <p:cNvSpPr txBox="1">
              <a:spLocks noChangeArrowheads="1"/>
            </p:cNvSpPr>
            <p:nvPr/>
          </p:nvSpPr>
          <p:spPr bwMode="auto">
            <a:xfrm>
              <a:off x="654050" y="3687763"/>
              <a:ext cx="44132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40</a:t>
              </a:r>
            </a:p>
          </p:txBody>
        </p:sp>
        <p:sp>
          <p:nvSpPr>
            <p:cNvPr id="29709" name="Text Box 15"/>
            <p:cNvSpPr txBox="1">
              <a:spLocks noChangeArrowheads="1"/>
            </p:cNvSpPr>
            <p:nvPr/>
          </p:nvSpPr>
          <p:spPr bwMode="auto">
            <a:xfrm>
              <a:off x="654050" y="4438650"/>
              <a:ext cx="4413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20</a:t>
              </a:r>
            </a:p>
          </p:txBody>
        </p:sp>
        <p:sp>
          <p:nvSpPr>
            <p:cNvPr id="29710" name="Text Box 16"/>
            <p:cNvSpPr txBox="1">
              <a:spLocks noChangeArrowheads="1"/>
            </p:cNvSpPr>
            <p:nvPr/>
          </p:nvSpPr>
          <p:spPr bwMode="auto">
            <a:xfrm>
              <a:off x="654050" y="2936875"/>
              <a:ext cx="4413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60</a:t>
              </a:r>
            </a:p>
          </p:txBody>
        </p:sp>
        <p:sp>
          <p:nvSpPr>
            <p:cNvPr id="29711" name="Text Box 17"/>
            <p:cNvSpPr txBox="1">
              <a:spLocks noChangeArrowheads="1"/>
            </p:cNvSpPr>
            <p:nvPr/>
          </p:nvSpPr>
          <p:spPr bwMode="auto">
            <a:xfrm>
              <a:off x="654050" y="2185988"/>
              <a:ext cx="44132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80</a:t>
              </a:r>
            </a:p>
          </p:txBody>
        </p:sp>
        <p:sp>
          <p:nvSpPr>
            <p:cNvPr id="29712" name="Text Box 19"/>
            <p:cNvSpPr txBox="1">
              <a:spLocks noChangeArrowheads="1"/>
            </p:cNvSpPr>
            <p:nvPr/>
          </p:nvSpPr>
          <p:spPr bwMode="auto">
            <a:xfrm>
              <a:off x="4419600" y="5410200"/>
              <a:ext cx="1085850" cy="3540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 b="1">
                  <a:latin typeface="Arial" charset="0"/>
                </a:rPr>
                <a:t>Exercise</a:t>
              </a:r>
            </a:p>
          </p:txBody>
        </p:sp>
        <p:sp>
          <p:nvSpPr>
            <p:cNvPr id="29713" name="Text Box 20"/>
            <p:cNvSpPr txBox="1">
              <a:spLocks noChangeArrowheads="1"/>
            </p:cNvSpPr>
            <p:nvPr/>
          </p:nvSpPr>
          <p:spPr bwMode="auto">
            <a:xfrm>
              <a:off x="2781300" y="5410200"/>
              <a:ext cx="657225" cy="3540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 b="1">
                  <a:latin typeface="Arial" charset="0"/>
                </a:rPr>
                <a:t>Rest</a:t>
              </a:r>
            </a:p>
          </p:txBody>
        </p:sp>
        <p:sp>
          <p:nvSpPr>
            <p:cNvPr id="29714" name="Text Box 23"/>
            <p:cNvSpPr txBox="1">
              <a:spLocks noChangeArrowheads="1"/>
            </p:cNvSpPr>
            <p:nvPr/>
          </p:nvSpPr>
          <p:spPr bwMode="auto">
            <a:xfrm>
              <a:off x="5943600" y="3429000"/>
              <a:ext cx="2933700" cy="5969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Arial" charset="0"/>
                </a:rPr>
                <a:t>Asterisk indicates statistically significant change</a:t>
              </a:r>
            </a:p>
          </p:txBody>
        </p:sp>
        <p:sp>
          <p:nvSpPr>
            <p:cNvPr id="29715" name="Text Box 24"/>
            <p:cNvSpPr txBox="1">
              <a:spLocks noChangeArrowheads="1"/>
            </p:cNvSpPr>
            <p:nvPr/>
          </p:nvSpPr>
          <p:spPr bwMode="auto">
            <a:xfrm>
              <a:off x="609600" y="5821363"/>
              <a:ext cx="8077200" cy="8842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 b="1" i="1">
                  <a:latin typeface="Arial" charset="0"/>
                </a:rPr>
                <a:t>During exercise MAP (afterload) increases with no change in stroke volume. </a:t>
              </a:r>
              <a:r>
                <a:rPr lang="en-US" sz="1700">
                  <a:latin typeface="Arial" charset="0"/>
                </a:rPr>
                <a:t>Cardiac contractility must have increased to maintain stroke volume with increased afterload. Cardiac work is increased also.</a:t>
              </a:r>
            </a:p>
          </p:txBody>
        </p:sp>
        <p:sp>
          <p:nvSpPr>
            <p:cNvPr id="29716" name="Text Box 25"/>
            <p:cNvSpPr txBox="1">
              <a:spLocks noChangeArrowheads="1"/>
            </p:cNvSpPr>
            <p:nvPr/>
          </p:nvSpPr>
          <p:spPr bwMode="auto">
            <a:xfrm>
              <a:off x="6019800" y="4800600"/>
              <a:ext cx="2743200" cy="5969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Arial" charset="0"/>
                </a:rPr>
                <a:t>Cardiac index increased from 3.5 to 4.4 L/min x m</a:t>
              </a:r>
              <a:r>
                <a:rPr lang="en-US" sz="1600" baseline="30000">
                  <a:latin typeface="Arial" charset="0"/>
                </a:rPr>
                <a:t>2</a:t>
              </a:r>
              <a:endParaRPr lang="en-US" sz="1600">
                <a:latin typeface="Arial" charset="0"/>
              </a:endParaRPr>
            </a:p>
          </p:txBody>
        </p:sp>
        <p:sp>
          <p:nvSpPr>
            <p:cNvPr id="29717" name="Text Box 27"/>
            <p:cNvSpPr txBox="1">
              <a:spLocks noChangeArrowheads="1"/>
            </p:cNvSpPr>
            <p:nvPr/>
          </p:nvSpPr>
          <p:spPr bwMode="auto">
            <a:xfrm>
              <a:off x="4724400" y="2362200"/>
              <a:ext cx="3886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700" b="1">
                  <a:latin typeface="Arial" charset="0"/>
                </a:rPr>
                <a:t>3 min isometric handgrip exercise</a:t>
              </a:r>
            </a:p>
          </p:txBody>
        </p:sp>
        <p:sp>
          <p:nvSpPr>
            <p:cNvPr id="29718" name="Line 32"/>
            <p:cNvSpPr>
              <a:spLocks noChangeShapeType="1"/>
            </p:cNvSpPr>
            <p:nvPr/>
          </p:nvSpPr>
          <p:spPr bwMode="auto">
            <a:xfrm>
              <a:off x="1189038" y="863600"/>
              <a:ext cx="1587" cy="4513263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9" name="Line 33"/>
            <p:cNvSpPr>
              <a:spLocks noChangeShapeType="1"/>
            </p:cNvSpPr>
            <p:nvPr/>
          </p:nvSpPr>
          <p:spPr bwMode="auto">
            <a:xfrm>
              <a:off x="1100138" y="5376863"/>
              <a:ext cx="88900" cy="158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0" name="Line 34"/>
            <p:cNvSpPr>
              <a:spLocks noChangeShapeType="1"/>
            </p:cNvSpPr>
            <p:nvPr/>
          </p:nvSpPr>
          <p:spPr bwMode="auto">
            <a:xfrm>
              <a:off x="1100138" y="4633913"/>
              <a:ext cx="88900" cy="158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1" name="Line 35"/>
            <p:cNvSpPr>
              <a:spLocks noChangeShapeType="1"/>
            </p:cNvSpPr>
            <p:nvPr/>
          </p:nvSpPr>
          <p:spPr bwMode="auto">
            <a:xfrm>
              <a:off x="1100138" y="3871913"/>
              <a:ext cx="88900" cy="158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2" name="Line 36"/>
            <p:cNvSpPr>
              <a:spLocks noChangeShapeType="1"/>
            </p:cNvSpPr>
            <p:nvPr/>
          </p:nvSpPr>
          <p:spPr bwMode="auto">
            <a:xfrm>
              <a:off x="1100138" y="3128963"/>
              <a:ext cx="88900" cy="158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3" name="Line 37"/>
            <p:cNvSpPr>
              <a:spLocks noChangeShapeType="1"/>
            </p:cNvSpPr>
            <p:nvPr/>
          </p:nvSpPr>
          <p:spPr bwMode="auto">
            <a:xfrm>
              <a:off x="1100138" y="2368550"/>
              <a:ext cx="88900" cy="1588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4" name="Line 38"/>
            <p:cNvSpPr>
              <a:spLocks noChangeShapeType="1"/>
            </p:cNvSpPr>
            <p:nvPr/>
          </p:nvSpPr>
          <p:spPr bwMode="auto">
            <a:xfrm>
              <a:off x="1100138" y="1624013"/>
              <a:ext cx="88900" cy="158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5" name="Line 39"/>
            <p:cNvSpPr>
              <a:spLocks noChangeShapeType="1"/>
            </p:cNvSpPr>
            <p:nvPr/>
          </p:nvSpPr>
          <p:spPr bwMode="auto">
            <a:xfrm>
              <a:off x="1100138" y="863600"/>
              <a:ext cx="88900" cy="1588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6" name="Line 40"/>
            <p:cNvSpPr>
              <a:spLocks noChangeShapeType="1"/>
            </p:cNvSpPr>
            <p:nvPr/>
          </p:nvSpPr>
          <p:spPr bwMode="auto">
            <a:xfrm flipV="1">
              <a:off x="3067050" y="1725613"/>
              <a:ext cx="1878013" cy="6762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7" name="Line 41"/>
            <p:cNvSpPr>
              <a:spLocks noChangeShapeType="1"/>
            </p:cNvSpPr>
            <p:nvPr/>
          </p:nvSpPr>
          <p:spPr bwMode="auto">
            <a:xfrm flipV="1">
              <a:off x="3067050" y="3652838"/>
              <a:ext cx="1878013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8" name="Line 42"/>
            <p:cNvSpPr>
              <a:spLocks noChangeShapeType="1"/>
            </p:cNvSpPr>
            <p:nvPr/>
          </p:nvSpPr>
          <p:spPr bwMode="auto">
            <a:xfrm flipV="1">
              <a:off x="3067050" y="5208588"/>
              <a:ext cx="1878013" cy="33337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9" name="Line 43"/>
            <p:cNvSpPr>
              <a:spLocks noChangeShapeType="1"/>
            </p:cNvSpPr>
            <p:nvPr/>
          </p:nvSpPr>
          <p:spPr bwMode="auto">
            <a:xfrm flipV="1">
              <a:off x="3067050" y="863600"/>
              <a:ext cx="1878013" cy="1233488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0" name="Line 44"/>
            <p:cNvSpPr>
              <a:spLocks noChangeShapeType="1"/>
            </p:cNvSpPr>
            <p:nvPr/>
          </p:nvSpPr>
          <p:spPr bwMode="auto">
            <a:xfrm flipV="1">
              <a:off x="3067050" y="4903788"/>
              <a:ext cx="1878013" cy="174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1" name="Freeform 45"/>
            <p:cNvSpPr>
              <a:spLocks/>
            </p:cNvSpPr>
            <p:nvPr/>
          </p:nvSpPr>
          <p:spPr bwMode="auto">
            <a:xfrm>
              <a:off x="3022600" y="2351088"/>
              <a:ext cx="88900" cy="101600"/>
            </a:xfrm>
            <a:custGeom>
              <a:avLst/>
              <a:gdLst>
                <a:gd name="T0" fmla="*/ 2147483647 w 56"/>
                <a:gd name="T1" fmla="*/ 0 h 64"/>
                <a:gd name="T2" fmla="*/ 2147483647 w 56"/>
                <a:gd name="T3" fmla="*/ 2147483647 h 64"/>
                <a:gd name="T4" fmla="*/ 2147483647 w 56"/>
                <a:gd name="T5" fmla="*/ 2147483647 h 64"/>
                <a:gd name="T6" fmla="*/ 0 w 56"/>
                <a:gd name="T7" fmla="*/ 2147483647 h 64"/>
                <a:gd name="T8" fmla="*/ 2147483647 w 56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64"/>
                <a:gd name="T17" fmla="*/ 56 w 5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64">
                  <a:moveTo>
                    <a:pt x="28" y="0"/>
                  </a:moveTo>
                  <a:lnTo>
                    <a:pt x="56" y="32"/>
                  </a:lnTo>
                  <a:lnTo>
                    <a:pt x="28" y="64"/>
                  </a:lnTo>
                  <a:lnTo>
                    <a:pt x="0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2" name="Freeform 46"/>
            <p:cNvSpPr>
              <a:spLocks/>
            </p:cNvSpPr>
            <p:nvPr/>
          </p:nvSpPr>
          <p:spPr bwMode="auto">
            <a:xfrm>
              <a:off x="4900613" y="1674813"/>
              <a:ext cx="88900" cy="101600"/>
            </a:xfrm>
            <a:custGeom>
              <a:avLst/>
              <a:gdLst>
                <a:gd name="T0" fmla="*/ 2147483647 w 56"/>
                <a:gd name="T1" fmla="*/ 0 h 64"/>
                <a:gd name="T2" fmla="*/ 2147483647 w 56"/>
                <a:gd name="T3" fmla="*/ 2147483647 h 64"/>
                <a:gd name="T4" fmla="*/ 2147483647 w 56"/>
                <a:gd name="T5" fmla="*/ 2147483647 h 64"/>
                <a:gd name="T6" fmla="*/ 0 w 56"/>
                <a:gd name="T7" fmla="*/ 2147483647 h 64"/>
                <a:gd name="T8" fmla="*/ 2147483647 w 56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64"/>
                <a:gd name="T17" fmla="*/ 56 w 5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64">
                  <a:moveTo>
                    <a:pt x="28" y="0"/>
                  </a:moveTo>
                  <a:lnTo>
                    <a:pt x="56" y="32"/>
                  </a:lnTo>
                  <a:lnTo>
                    <a:pt x="28" y="64"/>
                  </a:lnTo>
                  <a:lnTo>
                    <a:pt x="0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3" name="Freeform 47"/>
            <p:cNvSpPr>
              <a:spLocks/>
            </p:cNvSpPr>
            <p:nvPr/>
          </p:nvSpPr>
          <p:spPr bwMode="auto">
            <a:xfrm>
              <a:off x="3008313" y="3652838"/>
              <a:ext cx="119062" cy="134937"/>
            </a:xfrm>
            <a:custGeom>
              <a:avLst/>
              <a:gdLst>
                <a:gd name="T0" fmla="*/ 2147483647 w 75"/>
                <a:gd name="T1" fmla="*/ 0 h 85"/>
                <a:gd name="T2" fmla="*/ 2147483647 w 75"/>
                <a:gd name="T3" fmla="*/ 2147483647 h 85"/>
                <a:gd name="T4" fmla="*/ 0 w 75"/>
                <a:gd name="T5" fmla="*/ 2147483647 h 85"/>
                <a:gd name="T6" fmla="*/ 2147483647 w 75"/>
                <a:gd name="T7" fmla="*/ 0 h 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5"/>
                <a:gd name="T13" fmla="*/ 0 h 85"/>
                <a:gd name="T14" fmla="*/ 75 w 75"/>
                <a:gd name="T15" fmla="*/ 85 h 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5" h="85">
                  <a:moveTo>
                    <a:pt x="37" y="0"/>
                  </a:moveTo>
                  <a:lnTo>
                    <a:pt x="75" y="85"/>
                  </a:lnTo>
                  <a:lnTo>
                    <a:pt x="0" y="8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4" name="Freeform 48"/>
            <p:cNvSpPr>
              <a:spLocks/>
            </p:cNvSpPr>
            <p:nvPr/>
          </p:nvSpPr>
          <p:spPr bwMode="auto">
            <a:xfrm>
              <a:off x="4886325" y="3584575"/>
              <a:ext cx="119063" cy="136525"/>
            </a:xfrm>
            <a:custGeom>
              <a:avLst/>
              <a:gdLst>
                <a:gd name="T0" fmla="*/ 2147483647 w 75"/>
                <a:gd name="T1" fmla="*/ 0 h 86"/>
                <a:gd name="T2" fmla="*/ 2147483647 w 75"/>
                <a:gd name="T3" fmla="*/ 2147483647 h 86"/>
                <a:gd name="T4" fmla="*/ 0 w 75"/>
                <a:gd name="T5" fmla="*/ 2147483647 h 86"/>
                <a:gd name="T6" fmla="*/ 2147483647 w 75"/>
                <a:gd name="T7" fmla="*/ 0 h 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5"/>
                <a:gd name="T13" fmla="*/ 0 h 86"/>
                <a:gd name="T14" fmla="*/ 75 w 75"/>
                <a:gd name="T15" fmla="*/ 86 h 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5" h="86">
                  <a:moveTo>
                    <a:pt x="37" y="0"/>
                  </a:moveTo>
                  <a:lnTo>
                    <a:pt x="75" y="86"/>
                  </a:lnTo>
                  <a:lnTo>
                    <a:pt x="0" y="8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5" name="Rectangle 49"/>
            <p:cNvSpPr>
              <a:spLocks noChangeArrowheads="1"/>
            </p:cNvSpPr>
            <p:nvPr/>
          </p:nvSpPr>
          <p:spPr bwMode="auto">
            <a:xfrm>
              <a:off x="3008313" y="5173663"/>
              <a:ext cx="13335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6" name="Line 50"/>
            <p:cNvSpPr>
              <a:spLocks noChangeShapeType="1"/>
            </p:cNvSpPr>
            <p:nvPr/>
          </p:nvSpPr>
          <p:spPr bwMode="auto">
            <a:xfrm flipH="1" flipV="1">
              <a:off x="3008313" y="5173663"/>
              <a:ext cx="58737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7" name="Line 51"/>
            <p:cNvSpPr>
              <a:spLocks noChangeShapeType="1"/>
            </p:cNvSpPr>
            <p:nvPr/>
          </p:nvSpPr>
          <p:spPr bwMode="auto">
            <a:xfrm>
              <a:off x="3067050" y="5241925"/>
              <a:ext cx="60325" cy="68263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8" name="Line 52"/>
            <p:cNvSpPr>
              <a:spLocks noChangeShapeType="1"/>
            </p:cNvSpPr>
            <p:nvPr/>
          </p:nvSpPr>
          <p:spPr bwMode="auto">
            <a:xfrm flipH="1">
              <a:off x="3008313" y="5241925"/>
              <a:ext cx="58737" cy="68263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9" name="Line 53"/>
            <p:cNvSpPr>
              <a:spLocks noChangeShapeType="1"/>
            </p:cNvSpPr>
            <p:nvPr/>
          </p:nvSpPr>
          <p:spPr bwMode="auto">
            <a:xfrm flipV="1">
              <a:off x="3067050" y="5173663"/>
              <a:ext cx="60325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0" name="Rectangle 54"/>
            <p:cNvSpPr>
              <a:spLocks noChangeArrowheads="1"/>
            </p:cNvSpPr>
            <p:nvPr/>
          </p:nvSpPr>
          <p:spPr bwMode="auto">
            <a:xfrm>
              <a:off x="4886325" y="5140325"/>
              <a:ext cx="13335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1" name="Line 55"/>
            <p:cNvSpPr>
              <a:spLocks noChangeShapeType="1"/>
            </p:cNvSpPr>
            <p:nvPr/>
          </p:nvSpPr>
          <p:spPr bwMode="auto">
            <a:xfrm flipH="1" flipV="1">
              <a:off x="4886325" y="5140325"/>
              <a:ext cx="58738" cy="68263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2" name="Line 56"/>
            <p:cNvSpPr>
              <a:spLocks noChangeShapeType="1"/>
            </p:cNvSpPr>
            <p:nvPr/>
          </p:nvSpPr>
          <p:spPr bwMode="auto">
            <a:xfrm>
              <a:off x="4945063" y="5208588"/>
              <a:ext cx="60325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3" name="Line 57"/>
            <p:cNvSpPr>
              <a:spLocks noChangeShapeType="1"/>
            </p:cNvSpPr>
            <p:nvPr/>
          </p:nvSpPr>
          <p:spPr bwMode="auto">
            <a:xfrm flipH="1">
              <a:off x="4886325" y="5208588"/>
              <a:ext cx="58738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4" name="Line 58"/>
            <p:cNvSpPr>
              <a:spLocks noChangeShapeType="1"/>
            </p:cNvSpPr>
            <p:nvPr/>
          </p:nvSpPr>
          <p:spPr bwMode="auto">
            <a:xfrm flipV="1">
              <a:off x="4945063" y="5140325"/>
              <a:ext cx="60325" cy="68263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5" name="Rectangle 59"/>
            <p:cNvSpPr>
              <a:spLocks noChangeArrowheads="1"/>
            </p:cNvSpPr>
            <p:nvPr/>
          </p:nvSpPr>
          <p:spPr bwMode="auto">
            <a:xfrm>
              <a:off x="3008313" y="2030413"/>
              <a:ext cx="133350" cy="1508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6" name="Line 60"/>
            <p:cNvSpPr>
              <a:spLocks noChangeShapeType="1"/>
            </p:cNvSpPr>
            <p:nvPr/>
          </p:nvSpPr>
          <p:spPr bwMode="auto">
            <a:xfrm flipH="1" flipV="1">
              <a:off x="3008313" y="2030413"/>
              <a:ext cx="58737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7" name="Line 61"/>
            <p:cNvSpPr>
              <a:spLocks noChangeShapeType="1"/>
            </p:cNvSpPr>
            <p:nvPr/>
          </p:nvSpPr>
          <p:spPr bwMode="auto">
            <a:xfrm>
              <a:off x="3067050" y="2097088"/>
              <a:ext cx="60325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8" name="Line 62"/>
            <p:cNvSpPr>
              <a:spLocks noChangeShapeType="1"/>
            </p:cNvSpPr>
            <p:nvPr/>
          </p:nvSpPr>
          <p:spPr bwMode="auto">
            <a:xfrm flipH="1">
              <a:off x="3008313" y="2097088"/>
              <a:ext cx="58737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9" name="Line 63"/>
            <p:cNvSpPr>
              <a:spLocks noChangeShapeType="1"/>
            </p:cNvSpPr>
            <p:nvPr/>
          </p:nvSpPr>
          <p:spPr bwMode="auto">
            <a:xfrm flipV="1">
              <a:off x="3067050" y="2030413"/>
              <a:ext cx="60325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0" name="Rectangle 64"/>
            <p:cNvSpPr>
              <a:spLocks noChangeArrowheads="1"/>
            </p:cNvSpPr>
            <p:nvPr/>
          </p:nvSpPr>
          <p:spPr bwMode="auto">
            <a:xfrm>
              <a:off x="4886325" y="795338"/>
              <a:ext cx="13335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1" name="Line 65"/>
            <p:cNvSpPr>
              <a:spLocks noChangeShapeType="1"/>
            </p:cNvSpPr>
            <p:nvPr/>
          </p:nvSpPr>
          <p:spPr bwMode="auto">
            <a:xfrm flipH="1" flipV="1">
              <a:off x="4886325" y="795338"/>
              <a:ext cx="58738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2" name="Line 66"/>
            <p:cNvSpPr>
              <a:spLocks noChangeShapeType="1"/>
            </p:cNvSpPr>
            <p:nvPr/>
          </p:nvSpPr>
          <p:spPr bwMode="auto">
            <a:xfrm>
              <a:off x="4945063" y="863600"/>
              <a:ext cx="60325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3" name="Line 67"/>
            <p:cNvSpPr>
              <a:spLocks noChangeShapeType="1"/>
            </p:cNvSpPr>
            <p:nvPr/>
          </p:nvSpPr>
          <p:spPr bwMode="auto">
            <a:xfrm flipH="1">
              <a:off x="4886325" y="863600"/>
              <a:ext cx="58738" cy="66675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4" name="Line 68"/>
            <p:cNvSpPr>
              <a:spLocks noChangeShapeType="1"/>
            </p:cNvSpPr>
            <p:nvPr/>
          </p:nvSpPr>
          <p:spPr bwMode="auto">
            <a:xfrm flipV="1">
              <a:off x="4945063" y="795338"/>
              <a:ext cx="60325" cy="68262"/>
            </a:xfrm>
            <a:prstGeom prst="line">
              <a:avLst/>
            </a:prstGeom>
            <a:noFill/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5" name="Oval 69"/>
            <p:cNvSpPr>
              <a:spLocks noChangeArrowheads="1"/>
            </p:cNvSpPr>
            <p:nvPr/>
          </p:nvSpPr>
          <p:spPr bwMode="auto">
            <a:xfrm>
              <a:off x="3022600" y="4870450"/>
              <a:ext cx="74613" cy="84138"/>
            </a:xfrm>
            <a:prstGeom prst="ellipse">
              <a:avLst/>
            </a:prstGeom>
            <a:solidFill>
              <a:schemeClr val="bg1"/>
            </a:solidFill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6" name="Oval 70"/>
            <p:cNvSpPr>
              <a:spLocks noChangeArrowheads="1"/>
            </p:cNvSpPr>
            <p:nvPr/>
          </p:nvSpPr>
          <p:spPr bwMode="auto">
            <a:xfrm>
              <a:off x="4900613" y="4852988"/>
              <a:ext cx="74612" cy="84137"/>
            </a:xfrm>
            <a:prstGeom prst="ellipse">
              <a:avLst/>
            </a:prstGeom>
            <a:solidFill>
              <a:schemeClr val="bg1"/>
            </a:solidFill>
            <a:ln w="1428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5410200" cy="657225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b="1" i="1" smtClean="0"/>
              <a:t>The failing heart may not be able to increase contractility when afterload increases</a:t>
            </a: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08088"/>
            <a:ext cx="6477000" cy="3879850"/>
          </a:xfrm>
          <a:prstGeom prst="rect">
            <a:avLst/>
          </a:prstGeom>
          <a:noFill/>
          <a:ln w="15875">
            <a:noFill/>
            <a:miter lim="800000"/>
            <a:headEnd/>
            <a:tailEnd type="none" w="lg" len="lg"/>
          </a:ln>
        </p:spPr>
      </p:pic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190500" y="6019800"/>
            <a:ext cx="3924300" cy="457200"/>
          </a:xfrm>
          <a:prstGeom prst="rect">
            <a:avLst/>
          </a:prstGeom>
          <a:noFill/>
          <a:ln w="1587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en-US" sz="1200" i="1" dirty="0" err="1"/>
              <a:t>UpToDate</a:t>
            </a:r>
            <a:r>
              <a:rPr lang="en-US" sz="1200" i="1" dirty="0"/>
              <a:t>;</a:t>
            </a:r>
            <a:r>
              <a:rPr lang="en-US" sz="1200" dirty="0"/>
              <a:t> </a:t>
            </a:r>
            <a:r>
              <a:rPr lang="en-US" sz="1200" dirty="0" err="1"/>
              <a:t>Pathophysiology</a:t>
            </a:r>
            <a:r>
              <a:rPr lang="en-US" sz="1200" dirty="0"/>
              <a:t> of heart failure: Left ventricular pressure-volume relationships.</a:t>
            </a:r>
            <a:r>
              <a:rPr lang="en-US" sz="1200" b="1" dirty="0"/>
              <a:t> </a:t>
            </a:r>
            <a:r>
              <a:rPr lang="en-US" sz="1200" dirty="0"/>
              <a:t>W. S </a:t>
            </a:r>
            <a:r>
              <a:rPr lang="en-US" sz="1200" dirty="0" err="1"/>
              <a:t>Colucci</a:t>
            </a:r>
            <a:r>
              <a:rPr lang="en-US" sz="1200" dirty="0"/>
              <a:t>.</a:t>
            </a:r>
          </a:p>
        </p:txBody>
      </p:sp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1219200" y="5257800"/>
            <a:ext cx="6629400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/>
            <a:r>
              <a:rPr lang="en-US" sz="1700" b="1" i="1">
                <a:latin typeface="Arial" charset="0"/>
              </a:rPr>
              <a:t>Therapy for heart failure includes agents that lower afterload</a:t>
            </a: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4114800" y="5943600"/>
            <a:ext cx="4359275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en-US" sz="1700">
                <a:latin typeface="Arial" charset="0"/>
              </a:rPr>
              <a:t>SVR = systemic vascular resistance (TPR)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46238" y="152400"/>
            <a:ext cx="5745162" cy="457200"/>
          </a:xfrm>
          <a:ln cap="flat"/>
        </p:spPr>
        <p:txBody>
          <a:bodyPr/>
          <a:lstStyle/>
          <a:p>
            <a:pPr algn="l" eaLnBrk="1" hangingPunct="1"/>
            <a:r>
              <a:rPr lang="en-US" sz="1800" smtClean="0"/>
              <a:t>Beta 1 adrenergic stimulation increases stroke volume</a:t>
            </a:r>
          </a:p>
        </p:txBody>
      </p:sp>
      <p:grpSp>
        <p:nvGrpSpPr>
          <p:cNvPr id="31747" name="Group 1061"/>
          <p:cNvGrpSpPr>
            <a:grpSpLocks/>
          </p:cNvGrpSpPr>
          <p:nvPr/>
        </p:nvGrpSpPr>
        <p:grpSpPr bwMode="auto">
          <a:xfrm>
            <a:off x="1981200" y="838200"/>
            <a:ext cx="6746875" cy="4252913"/>
            <a:chOff x="1248" y="528"/>
            <a:chExt cx="4250" cy="2679"/>
          </a:xfrm>
        </p:grpSpPr>
        <p:sp>
          <p:nvSpPr>
            <p:cNvPr id="31750" name="Freeform 1028"/>
            <p:cNvSpPr>
              <a:spLocks/>
            </p:cNvSpPr>
            <p:nvPr/>
          </p:nvSpPr>
          <p:spPr bwMode="auto">
            <a:xfrm>
              <a:off x="2688" y="720"/>
              <a:ext cx="1625" cy="1918"/>
            </a:xfrm>
            <a:custGeom>
              <a:avLst/>
              <a:gdLst>
                <a:gd name="T0" fmla="*/ 0 w 1625"/>
                <a:gd name="T1" fmla="*/ 163 h 1918"/>
                <a:gd name="T2" fmla="*/ 0 w 1625"/>
                <a:gd name="T3" fmla="*/ 1918 h 1918"/>
                <a:gd name="T4" fmla="*/ 544 w 1625"/>
                <a:gd name="T5" fmla="*/ 1855 h 1918"/>
                <a:gd name="T6" fmla="*/ 1191 w 1625"/>
                <a:gd name="T7" fmla="*/ 1762 h 1918"/>
                <a:gd name="T8" fmla="*/ 1625 w 1625"/>
                <a:gd name="T9" fmla="*/ 1656 h 1918"/>
                <a:gd name="T10" fmla="*/ 1620 w 1625"/>
                <a:gd name="T11" fmla="*/ 362 h 1918"/>
                <a:gd name="T12" fmla="*/ 1253 w 1625"/>
                <a:gd name="T13" fmla="*/ 124 h 1918"/>
                <a:gd name="T14" fmla="*/ 1044 w 1625"/>
                <a:gd name="T15" fmla="*/ 65 h 1918"/>
                <a:gd name="T16" fmla="*/ 856 w 1625"/>
                <a:gd name="T17" fmla="*/ 25 h 1918"/>
                <a:gd name="T18" fmla="*/ 711 w 1625"/>
                <a:gd name="T19" fmla="*/ 0 h 1918"/>
                <a:gd name="T20" fmla="*/ 527 w 1625"/>
                <a:gd name="T21" fmla="*/ 8 h 1918"/>
                <a:gd name="T22" fmla="*/ 384 w 1625"/>
                <a:gd name="T23" fmla="*/ 17 h 1918"/>
                <a:gd name="T24" fmla="*/ 263 w 1625"/>
                <a:gd name="T25" fmla="*/ 53 h 1918"/>
                <a:gd name="T26" fmla="*/ 0 w 1625"/>
                <a:gd name="T27" fmla="*/ 163 h 19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25"/>
                <a:gd name="T43" fmla="*/ 0 h 1918"/>
                <a:gd name="T44" fmla="*/ 1625 w 1625"/>
                <a:gd name="T45" fmla="*/ 1918 h 19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25" h="1918">
                  <a:moveTo>
                    <a:pt x="0" y="163"/>
                  </a:moveTo>
                  <a:lnTo>
                    <a:pt x="0" y="1918"/>
                  </a:lnTo>
                  <a:lnTo>
                    <a:pt x="544" y="1855"/>
                  </a:lnTo>
                  <a:lnTo>
                    <a:pt x="1191" y="1762"/>
                  </a:lnTo>
                  <a:lnTo>
                    <a:pt x="1625" y="1656"/>
                  </a:lnTo>
                  <a:lnTo>
                    <a:pt x="1620" y="362"/>
                  </a:lnTo>
                  <a:lnTo>
                    <a:pt x="1253" y="124"/>
                  </a:lnTo>
                  <a:lnTo>
                    <a:pt x="1044" y="65"/>
                  </a:lnTo>
                  <a:lnTo>
                    <a:pt x="856" y="25"/>
                  </a:lnTo>
                  <a:lnTo>
                    <a:pt x="711" y="0"/>
                  </a:lnTo>
                  <a:lnTo>
                    <a:pt x="527" y="8"/>
                  </a:lnTo>
                  <a:lnTo>
                    <a:pt x="384" y="17"/>
                  </a:lnTo>
                  <a:lnTo>
                    <a:pt x="263" y="5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C0C0C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1" name="Line 1030"/>
            <p:cNvSpPr>
              <a:spLocks noChangeShapeType="1"/>
            </p:cNvSpPr>
            <p:nvPr/>
          </p:nvSpPr>
          <p:spPr bwMode="auto">
            <a:xfrm>
              <a:off x="2352" y="2880"/>
              <a:ext cx="201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2" name="Line 1031"/>
            <p:cNvSpPr>
              <a:spLocks noChangeShapeType="1"/>
            </p:cNvSpPr>
            <p:nvPr/>
          </p:nvSpPr>
          <p:spPr bwMode="auto">
            <a:xfrm rot="16200000" flipV="1">
              <a:off x="1272" y="1800"/>
              <a:ext cx="216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3" name="Text Box 1032"/>
            <p:cNvSpPr txBox="1">
              <a:spLocks noChangeArrowheads="1"/>
            </p:cNvSpPr>
            <p:nvPr/>
          </p:nvSpPr>
          <p:spPr bwMode="auto">
            <a:xfrm rot="-5400000">
              <a:off x="1444" y="1637"/>
              <a:ext cx="120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31754" name="Text Box 1033"/>
            <p:cNvSpPr txBox="1">
              <a:spLocks noChangeArrowheads="1"/>
            </p:cNvSpPr>
            <p:nvPr/>
          </p:nvSpPr>
          <p:spPr bwMode="auto">
            <a:xfrm>
              <a:off x="3216" y="2976"/>
              <a:ext cx="82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31755" name="Freeform 1034"/>
            <p:cNvSpPr>
              <a:spLocks/>
            </p:cNvSpPr>
            <p:nvPr/>
          </p:nvSpPr>
          <p:spPr bwMode="auto">
            <a:xfrm>
              <a:off x="3065" y="945"/>
              <a:ext cx="1248" cy="1647"/>
            </a:xfrm>
            <a:custGeom>
              <a:avLst/>
              <a:gdLst>
                <a:gd name="T0" fmla="*/ 0 w 1248"/>
                <a:gd name="T1" fmla="*/ 85 h 1647"/>
                <a:gd name="T2" fmla="*/ 0 w 1248"/>
                <a:gd name="T3" fmla="*/ 1647 h 1647"/>
                <a:gd name="T4" fmla="*/ 406 w 1248"/>
                <a:gd name="T5" fmla="*/ 1613 h 1647"/>
                <a:gd name="T6" fmla="*/ 427 w 1248"/>
                <a:gd name="T7" fmla="*/ 1605 h 1647"/>
                <a:gd name="T8" fmla="*/ 590 w 1248"/>
                <a:gd name="T9" fmla="*/ 1580 h 1647"/>
                <a:gd name="T10" fmla="*/ 872 w 1248"/>
                <a:gd name="T11" fmla="*/ 1526 h 1647"/>
                <a:gd name="T12" fmla="*/ 930 w 1248"/>
                <a:gd name="T13" fmla="*/ 1511 h 1647"/>
                <a:gd name="T14" fmla="*/ 1245 w 1248"/>
                <a:gd name="T15" fmla="*/ 1442 h 1647"/>
                <a:gd name="T16" fmla="*/ 1248 w 1248"/>
                <a:gd name="T17" fmla="*/ 139 h 1647"/>
                <a:gd name="T18" fmla="*/ 994 w 1248"/>
                <a:gd name="T19" fmla="*/ 57 h 1647"/>
                <a:gd name="T20" fmla="*/ 841 w 1248"/>
                <a:gd name="T21" fmla="*/ 25 h 1647"/>
                <a:gd name="T22" fmla="*/ 715 w 1248"/>
                <a:gd name="T23" fmla="*/ 7 h 1647"/>
                <a:gd name="T24" fmla="*/ 544 w 1248"/>
                <a:gd name="T25" fmla="*/ 0 h 1647"/>
                <a:gd name="T26" fmla="*/ 403 w 1248"/>
                <a:gd name="T27" fmla="*/ 7 h 1647"/>
                <a:gd name="T28" fmla="*/ 294 w 1248"/>
                <a:gd name="T29" fmla="*/ 14 h 1647"/>
                <a:gd name="T30" fmla="*/ 178 w 1248"/>
                <a:gd name="T31" fmla="*/ 31 h 1647"/>
                <a:gd name="T32" fmla="*/ 0 w 1248"/>
                <a:gd name="T33" fmla="*/ 85 h 16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48"/>
                <a:gd name="T52" fmla="*/ 0 h 1647"/>
                <a:gd name="T53" fmla="*/ 1248 w 1248"/>
                <a:gd name="T54" fmla="*/ 1647 h 16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06" y="1613"/>
                  </a:lnTo>
                  <a:lnTo>
                    <a:pt x="427" y="1605"/>
                  </a:lnTo>
                  <a:lnTo>
                    <a:pt x="590" y="1580"/>
                  </a:lnTo>
                  <a:lnTo>
                    <a:pt x="872" y="1526"/>
                  </a:lnTo>
                  <a:lnTo>
                    <a:pt x="930" y="1511"/>
                  </a:lnTo>
                  <a:lnTo>
                    <a:pt x="1245" y="1442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6" name="Freeform 1035"/>
            <p:cNvSpPr>
              <a:spLocks/>
            </p:cNvSpPr>
            <p:nvPr/>
          </p:nvSpPr>
          <p:spPr bwMode="auto">
            <a:xfrm>
              <a:off x="2639" y="2119"/>
              <a:ext cx="2576" cy="513"/>
            </a:xfrm>
            <a:custGeom>
              <a:avLst/>
              <a:gdLst>
                <a:gd name="T0" fmla="*/ 0 w 2576"/>
                <a:gd name="T1" fmla="*/ 511 h 513"/>
                <a:gd name="T2" fmla="*/ 98 w 2576"/>
                <a:gd name="T3" fmla="*/ 504 h 513"/>
                <a:gd name="T4" fmla="*/ 580 w 2576"/>
                <a:gd name="T5" fmla="*/ 457 h 513"/>
                <a:gd name="T6" fmla="*/ 808 w 2576"/>
                <a:gd name="T7" fmla="*/ 431 h 513"/>
                <a:gd name="T8" fmla="*/ 1022 w 2576"/>
                <a:gd name="T9" fmla="*/ 399 h 513"/>
                <a:gd name="T10" fmla="*/ 1153 w 2576"/>
                <a:gd name="T11" fmla="*/ 376 h 513"/>
                <a:gd name="T12" fmla="*/ 1359 w 2576"/>
                <a:gd name="T13" fmla="*/ 333 h 513"/>
                <a:gd name="T14" fmla="*/ 1587 w 2576"/>
                <a:gd name="T15" fmla="*/ 286 h 513"/>
                <a:gd name="T16" fmla="*/ 1677 w 2576"/>
                <a:gd name="T17" fmla="*/ 261 h 513"/>
                <a:gd name="T18" fmla="*/ 2243 w 2576"/>
                <a:gd name="T19" fmla="*/ 126 h 513"/>
                <a:gd name="T20" fmla="*/ 2576 w 2576"/>
                <a:gd name="T21" fmla="*/ 0 h 5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76"/>
                <a:gd name="T34" fmla="*/ 0 h 513"/>
                <a:gd name="T35" fmla="*/ 2576 w 2576"/>
                <a:gd name="T36" fmla="*/ 513 h 5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76" h="513">
                  <a:moveTo>
                    <a:pt x="0" y="511"/>
                  </a:moveTo>
                  <a:cubicBezTo>
                    <a:pt x="16" y="510"/>
                    <a:pt x="1" y="513"/>
                    <a:pt x="98" y="504"/>
                  </a:cubicBezTo>
                  <a:cubicBezTo>
                    <a:pt x="195" y="495"/>
                    <a:pt x="462" y="469"/>
                    <a:pt x="580" y="457"/>
                  </a:cubicBezTo>
                  <a:cubicBezTo>
                    <a:pt x="698" y="445"/>
                    <a:pt x="734" y="441"/>
                    <a:pt x="808" y="431"/>
                  </a:cubicBezTo>
                  <a:cubicBezTo>
                    <a:pt x="882" y="421"/>
                    <a:pt x="965" y="408"/>
                    <a:pt x="1022" y="399"/>
                  </a:cubicBezTo>
                  <a:cubicBezTo>
                    <a:pt x="1079" y="390"/>
                    <a:pt x="1097" y="387"/>
                    <a:pt x="1153" y="376"/>
                  </a:cubicBezTo>
                  <a:cubicBezTo>
                    <a:pt x="1209" y="365"/>
                    <a:pt x="1287" y="348"/>
                    <a:pt x="1359" y="333"/>
                  </a:cubicBezTo>
                  <a:cubicBezTo>
                    <a:pt x="1431" y="318"/>
                    <a:pt x="1534" y="298"/>
                    <a:pt x="1587" y="286"/>
                  </a:cubicBezTo>
                  <a:cubicBezTo>
                    <a:pt x="1640" y="274"/>
                    <a:pt x="1568" y="288"/>
                    <a:pt x="1677" y="261"/>
                  </a:cubicBezTo>
                  <a:cubicBezTo>
                    <a:pt x="1786" y="234"/>
                    <a:pt x="2093" y="169"/>
                    <a:pt x="2243" y="126"/>
                  </a:cubicBezTo>
                  <a:cubicBezTo>
                    <a:pt x="2393" y="83"/>
                    <a:pt x="2507" y="26"/>
                    <a:pt x="2576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7" name="Line 1036"/>
            <p:cNvSpPr>
              <a:spLocks noChangeShapeType="1"/>
            </p:cNvSpPr>
            <p:nvPr/>
          </p:nvSpPr>
          <p:spPr bwMode="auto">
            <a:xfrm flipH="1" flipV="1">
              <a:off x="2736" y="2208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8" name="Line 1037"/>
            <p:cNvSpPr>
              <a:spLocks noChangeShapeType="1"/>
            </p:cNvSpPr>
            <p:nvPr/>
          </p:nvSpPr>
          <p:spPr bwMode="auto">
            <a:xfrm flipV="1">
              <a:off x="2688" y="2688"/>
              <a:ext cx="158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59" name="Text Box 1038"/>
            <p:cNvSpPr txBox="1">
              <a:spLocks noChangeArrowheads="1"/>
            </p:cNvSpPr>
            <p:nvPr/>
          </p:nvSpPr>
          <p:spPr bwMode="auto">
            <a:xfrm>
              <a:off x="4368" y="2544"/>
              <a:ext cx="113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Ventricular filling</a:t>
              </a:r>
            </a:p>
          </p:txBody>
        </p:sp>
        <p:sp>
          <p:nvSpPr>
            <p:cNvPr id="31760" name="Text Box 1039"/>
            <p:cNvSpPr txBox="1">
              <a:spLocks noChangeArrowheads="1"/>
            </p:cNvSpPr>
            <p:nvPr/>
          </p:nvSpPr>
          <p:spPr bwMode="auto">
            <a:xfrm>
              <a:off x="1248" y="2640"/>
              <a:ext cx="893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End systolic volume</a:t>
              </a:r>
            </a:p>
          </p:txBody>
        </p:sp>
        <p:cxnSp>
          <p:nvCxnSpPr>
            <p:cNvPr id="31761" name="AutoShape 1040"/>
            <p:cNvCxnSpPr>
              <a:cxnSpLocks noChangeShapeType="1"/>
              <a:stCxn id="31760" idx="3"/>
              <a:endCxn id="31750" idx="1"/>
            </p:cNvCxnSpPr>
            <p:nvPr/>
          </p:nvCxnSpPr>
          <p:spPr bwMode="auto">
            <a:xfrm flipV="1">
              <a:off x="2146" y="2643"/>
              <a:ext cx="542" cy="19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1762" name="Text Box 1041"/>
            <p:cNvSpPr txBox="1">
              <a:spLocks noChangeArrowheads="1"/>
            </p:cNvSpPr>
            <p:nvPr/>
          </p:nvSpPr>
          <p:spPr bwMode="auto">
            <a:xfrm>
              <a:off x="4433" y="1296"/>
              <a:ext cx="912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End diastolic ventricular volume</a:t>
              </a:r>
            </a:p>
          </p:txBody>
        </p:sp>
        <p:cxnSp>
          <p:nvCxnSpPr>
            <p:cNvPr id="31763" name="AutoShape 1042"/>
            <p:cNvCxnSpPr>
              <a:cxnSpLocks noChangeShapeType="1"/>
              <a:stCxn id="31762" idx="2"/>
              <a:endCxn id="31750" idx="4"/>
            </p:cNvCxnSpPr>
            <p:nvPr/>
          </p:nvCxnSpPr>
          <p:spPr bwMode="auto">
            <a:xfrm flipH="1">
              <a:off x="4318" y="1858"/>
              <a:ext cx="571" cy="51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1764" name="Line 1043"/>
            <p:cNvSpPr>
              <a:spLocks noChangeShapeType="1"/>
            </p:cNvSpPr>
            <p:nvPr/>
          </p:nvSpPr>
          <p:spPr bwMode="auto">
            <a:xfrm rot="5400000" flipH="1" flipV="1">
              <a:off x="2688" y="949"/>
              <a:ext cx="19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65" name="Line 1044"/>
            <p:cNvSpPr>
              <a:spLocks noChangeShapeType="1"/>
            </p:cNvSpPr>
            <p:nvPr/>
          </p:nvSpPr>
          <p:spPr bwMode="auto">
            <a:xfrm flipH="1">
              <a:off x="2585" y="1030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66" name="Line 1045"/>
            <p:cNvSpPr>
              <a:spLocks noChangeShapeType="1"/>
            </p:cNvSpPr>
            <p:nvPr/>
          </p:nvSpPr>
          <p:spPr bwMode="auto">
            <a:xfrm flipH="1">
              <a:off x="2585" y="864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767" name="Text Box 1046"/>
            <p:cNvSpPr txBox="1">
              <a:spLocks noChangeArrowheads="1"/>
            </p:cNvSpPr>
            <p:nvPr/>
          </p:nvSpPr>
          <p:spPr bwMode="auto">
            <a:xfrm>
              <a:off x="3398" y="1610"/>
              <a:ext cx="586" cy="231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normal</a:t>
              </a:r>
            </a:p>
          </p:txBody>
        </p:sp>
        <p:sp>
          <p:nvSpPr>
            <p:cNvPr id="31768" name="Text Box 1052"/>
            <p:cNvSpPr txBox="1">
              <a:spLocks noChangeArrowheads="1"/>
            </p:cNvSpPr>
            <p:nvPr/>
          </p:nvSpPr>
          <p:spPr bwMode="auto">
            <a:xfrm>
              <a:off x="3072" y="528"/>
              <a:ext cx="76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stimulated</a:t>
              </a:r>
            </a:p>
          </p:txBody>
        </p:sp>
      </p:grpSp>
      <p:sp>
        <p:nvSpPr>
          <p:cNvPr id="31748" name="Text Box 1055"/>
          <p:cNvSpPr txBox="1">
            <a:spLocks noChangeArrowheads="1"/>
          </p:cNvSpPr>
          <p:nvPr/>
        </p:nvSpPr>
        <p:spPr bwMode="auto">
          <a:xfrm>
            <a:off x="304800" y="990600"/>
            <a:ext cx="2530475" cy="15859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 u="sng">
                <a:solidFill>
                  <a:schemeClr val="tx2"/>
                </a:solidFill>
                <a:latin typeface="Arial" charset="0"/>
              </a:rPr>
              <a:t>Norepinephrine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:</a:t>
            </a:r>
            <a:endParaRPr lang="en-US" sz="1700" u="sng">
              <a:solidFill>
                <a:schemeClr val="tx2"/>
              </a:solidFill>
              <a:latin typeface="Arial" charset="0"/>
            </a:endParaRPr>
          </a:p>
          <a:p>
            <a:pPr eaLnBrk="0" hangingPunct="0">
              <a:lnSpc>
                <a:spcPct val="9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 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contractility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 e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nd systolic volume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stroke volume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end systolic pressure</a:t>
            </a:r>
          </a:p>
        </p:txBody>
      </p:sp>
      <p:sp>
        <p:nvSpPr>
          <p:cNvPr id="31749" name="Text Box 1057"/>
          <p:cNvSpPr txBox="1">
            <a:spLocks noChangeArrowheads="1"/>
          </p:cNvSpPr>
          <p:nvPr/>
        </p:nvSpPr>
        <p:spPr bwMode="auto">
          <a:xfrm>
            <a:off x="914400" y="5394325"/>
            <a:ext cx="72390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algn="just"/>
            <a:r>
              <a:rPr lang="en-US" sz="1700" dirty="0">
                <a:solidFill>
                  <a:schemeClr val="tx2"/>
                </a:solidFill>
                <a:latin typeface="Arial" charset="0"/>
              </a:rPr>
              <a:t>Norepinephrine (in blood &amp; from sympathetic nerves) acts on ventricular</a:t>
            </a:r>
            <a:r>
              <a:rPr lang="en-US" sz="1700" dirty="0"/>
              <a:t> </a:t>
            </a:r>
            <a:r>
              <a:rPr lang="en-US" sz="1700" dirty="0">
                <a:solidFill>
                  <a:schemeClr val="tx2"/>
                </a:solidFill>
                <a:latin typeface="Symbol" charset="2"/>
              </a:rPr>
              <a:t>b</a:t>
            </a:r>
            <a:r>
              <a:rPr lang="en-US" sz="1700" dirty="0">
                <a:solidFill>
                  <a:schemeClr val="tx2"/>
                </a:solidFill>
                <a:latin typeface="Arial" charset="0"/>
              </a:rPr>
              <a:t>1 adrenergic receptors to increase contractility (positive inotropic effect)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5105400" cy="381000"/>
          </a:xfrm>
        </p:spPr>
        <p:txBody>
          <a:bodyPr/>
          <a:lstStyle/>
          <a:p>
            <a:pPr eaLnBrk="1" hangingPunct="1"/>
            <a:r>
              <a:rPr lang="en-US" sz="1800" smtClean="0"/>
              <a:t>Systolic dysfunction: a decrease in contractility</a:t>
            </a:r>
          </a:p>
        </p:txBody>
      </p:sp>
      <p:grpSp>
        <p:nvGrpSpPr>
          <p:cNvPr id="32771" name="Group 77"/>
          <p:cNvGrpSpPr>
            <a:grpSpLocks/>
          </p:cNvGrpSpPr>
          <p:nvPr/>
        </p:nvGrpSpPr>
        <p:grpSpPr bwMode="auto">
          <a:xfrm>
            <a:off x="2895600" y="1219200"/>
            <a:ext cx="3702050" cy="4633913"/>
            <a:chOff x="3657600" y="1219200"/>
            <a:chExt cx="3702050" cy="4633913"/>
          </a:xfrm>
        </p:grpSpPr>
        <p:sp>
          <p:nvSpPr>
            <p:cNvPr id="32782" name="Freeform 9"/>
            <p:cNvSpPr>
              <a:spLocks/>
            </p:cNvSpPr>
            <p:nvPr/>
          </p:nvSpPr>
          <p:spPr bwMode="auto">
            <a:xfrm>
              <a:off x="4953001" y="2352675"/>
              <a:ext cx="1981200" cy="2614613"/>
            </a:xfrm>
            <a:custGeom>
              <a:avLst/>
              <a:gdLst>
                <a:gd name="T0" fmla="*/ 0 w 1248"/>
                <a:gd name="T1" fmla="*/ 134938 h 1647"/>
                <a:gd name="T2" fmla="*/ 0 w 1248"/>
                <a:gd name="T3" fmla="*/ 2614613 h 1647"/>
                <a:gd name="T4" fmla="*/ 660400 w 1248"/>
                <a:gd name="T5" fmla="*/ 2528888 h 1647"/>
                <a:gd name="T6" fmla="*/ 1414462 w 1248"/>
                <a:gd name="T7" fmla="*/ 2411413 h 1647"/>
                <a:gd name="T8" fmla="*/ 1695450 w 1248"/>
                <a:gd name="T9" fmla="*/ 2362201 h 1647"/>
                <a:gd name="T10" fmla="*/ 1981200 w 1248"/>
                <a:gd name="T11" fmla="*/ 2273301 h 1647"/>
                <a:gd name="T12" fmla="*/ 1974850 w 1248"/>
                <a:gd name="T13" fmla="*/ 900113 h 1647"/>
                <a:gd name="T14" fmla="*/ 1981200 w 1248"/>
                <a:gd name="T15" fmla="*/ 220663 h 1647"/>
                <a:gd name="T16" fmla="*/ 1577975 w 1248"/>
                <a:gd name="T17" fmla="*/ 90488 h 1647"/>
                <a:gd name="T18" fmla="*/ 1335087 w 1248"/>
                <a:gd name="T19" fmla="*/ 39688 h 1647"/>
                <a:gd name="T20" fmla="*/ 1135062 w 1248"/>
                <a:gd name="T21" fmla="*/ 11113 h 1647"/>
                <a:gd name="T22" fmla="*/ 863600 w 1248"/>
                <a:gd name="T23" fmla="*/ 0 h 1647"/>
                <a:gd name="T24" fmla="*/ 639762 w 1248"/>
                <a:gd name="T25" fmla="*/ 11113 h 1647"/>
                <a:gd name="T26" fmla="*/ 466725 w 1248"/>
                <a:gd name="T27" fmla="*/ 22225 h 1647"/>
                <a:gd name="T28" fmla="*/ 282575 w 1248"/>
                <a:gd name="T29" fmla="*/ 49213 h 1647"/>
                <a:gd name="T30" fmla="*/ 0 w 1248"/>
                <a:gd name="T31" fmla="*/ 134938 h 16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48"/>
                <a:gd name="T49" fmla="*/ 0 h 1647"/>
                <a:gd name="T50" fmla="*/ 1248 w 1248"/>
                <a:gd name="T51" fmla="*/ 1647 h 164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068" y="1488"/>
                  </a:lnTo>
                  <a:lnTo>
                    <a:pt x="1248" y="1432"/>
                  </a:lnTo>
                  <a:lnTo>
                    <a:pt x="1244" y="567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783" name="Freeform 20"/>
            <p:cNvSpPr>
              <a:spLocks/>
            </p:cNvSpPr>
            <p:nvPr/>
          </p:nvSpPr>
          <p:spPr bwMode="auto">
            <a:xfrm>
              <a:off x="5303839" y="2743200"/>
              <a:ext cx="1630362" cy="2194560"/>
            </a:xfrm>
            <a:custGeom>
              <a:avLst/>
              <a:gdLst>
                <a:gd name="T0" fmla="*/ 1474 w 1106"/>
                <a:gd name="T1" fmla="*/ 113038 h 1359"/>
                <a:gd name="T2" fmla="*/ 0 w 1106"/>
                <a:gd name="T3" fmla="*/ 568422 h 1359"/>
                <a:gd name="T4" fmla="*/ 0 w 1106"/>
                <a:gd name="T5" fmla="*/ 836484 h 1359"/>
                <a:gd name="T6" fmla="*/ 1474 w 1106"/>
                <a:gd name="T7" fmla="*/ 2194560 h 1359"/>
                <a:gd name="T8" fmla="*/ 543945 w 1106"/>
                <a:gd name="T9" fmla="*/ 2121892 h 1359"/>
                <a:gd name="T10" fmla="*/ 1176337 w 1106"/>
                <a:gd name="T11" fmla="*/ 2000780 h 1359"/>
                <a:gd name="T12" fmla="*/ 1630362 w 1106"/>
                <a:gd name="T13" fmla="*/ 1860289 h 1359"/>
                <a:gd name="T14" fmla="*/ 1625940 w 1106"/>
                <a:gd name="T15" fmla="*/ 1288638 h 1359"/>
                <a:gd name="T16" fmla="*/ 1625940 w 1106"/>
                <a:gd name="T17" fmla="*/ 851018 h 1359"/>
                <a:gd name="T18" fmla="*/ 1625940 w 1106"/>
                <a:gd name="T19" fmla="*/ 552273 h 1359"/>
                <a:gd name="T20" fmla="*/ 1628888 w 1106"/>
                <a:gd name="T21" fmla="*/ 185706 h 1359"/>
                <a:gd name="T22" fmla="*/ 1298688 w 1106"/>
                <a:gd name="T23" fmla="*/ 75897 h 1359"/>
                <a:gd name="T24" fmla="*/ 1098209 w 1106"/>
                <a:gd name="T25" fmla="*/ 33912 h 1359"/>
                <a:gd name="T26" fmla="*/ 934584 w 1106"/>
                <a:gd name="T27" fmla="*/ 9689 h 1359"/>
                <a:gd name="T28" fmla="*/ 710519 w 1106"/>
                <a:gd name="T29" fmla="*/ 0 h 1359"/>
                <a:gd name="T30" fmla="*/ 527730 w 1106"/>
                <a:gd name="T31" fmla="*/ 9689 h 1359"/>
                <a:gd name="T32" fmla="*/ 384742 w 1106"/>
                <a:gd name="T33" fmla="*/ 19378 h 1359"/>
                <a:gd name="T34" fmla="*/ 232909 w 1106"/>
                <a:gd name="T35" fmla="*/ 41986 h 1359"/>
                <a:gd name="T36" fmla="*/ 1474 w 1106"/>
                <a:gd name="T37" fmla="*/ 113038 h 135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06"/>
                <a:gd name="T58" fmla="*/ 0 h 1359"/>
                <a:gd name="T59" fmla="*/ 1106 w 1106"/>
                <a:gd name="T60" fmla="*/ 1359 h 135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06" h="1359">
                  <a:moveTo>
                    <a:pt x="1" y="70"/>
                  </a:moveTo>
                  <a:lnTo>
                    <a:pt x="0" y="352"/>
                  </a:lnTo>
                  <a:lnTo>
                    <a:pt x="0" y="518"/>
                  </a:lnTo>
                  <a:lnTo>
                    <a:pt x="1" y="1359"/>
                  </a:lnTo>
                  <a:lnTo>
                    <a:pt x="369" y="1314"/>
                  </a:lnTo>
                  <a:lnTo>
                    <a:pt x="798" y="1239"/>
                  </a:lnTo>
                  <a:lnTo>
                    <a:pt x="1106" y="1152"/>
                  </a:lnTo>
                  <a:lnTo>
                    <a:pt x="1103" y="798"/>
                  </a:lnTo>
                  <a:lnTo>
                    <a:pt x="1103" y="527"/>
                  </a:lnTo>
                  <a:lnTo>
                    <a:pt x="1103" y="342"/>
                  </a:lnTo>
                  <a:lnTo>
                    <a:pt x="1105" y="115"/>
                  </a:lnTo>
                  <a:lnTo>
                    <a:pt x="881" y="47"/>
                  </a:lnTo>
                  <a:lnTo>
                    <a:pt x="745" y="21"/>
                  </a:lnTo>
                  <a:lnTo>
                    <a:pt x="634" y="6"/>
                  </a:lnTo>
                  <a:lnTo>
                    <a:pt x="482" y="0"/>
                  </a:lnTo>
                  <a:lnTo>
                    <a:pt x="358" y="6"/>
                  </a:lnTo>
                  <a:lnTo>
                    <a:pt x="261" y="12"/>
                  </a:lnTo>
                  <a:lnTo>
                    <a:pt x="158" y="26"/>
                  </a:lnTo>
                  <a:lnTo>
                    <a:pt x="1" y="70"/>
                  </a:lnTo>
                  <a:close/>
                </a:path>
              </a:pathLst>
            </a:custGeom>
            <a:solidFill>
              <a:srgbClr val="C0C0C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784" name="Line 5"/>
            <p:cNvSpPr>
              <a:spLocks noChangeShapeType="1"/>
            </p:cNvSpPr>
            <p:nvPr/>
          </p:nvSpPr>
          <p:spPr bwMode="auto">
            <a:xfrm>
              <a:off x="4159250" y="5334000"/>
              <a:ext cx="32004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785" name="Line 6"/>
            <p:cNvSpPr>
              <a:spLocks noChangeShapeType="1"/>
            </p:cNvSpPr>
            <p:nvPr/>
          </p:nvSpPr>
          <p:spPr bwMode="auto">
            <a:xfrm rot="16200000" flipV="1">
              <a:off x="2444750" y="3619500"/>
              <a:ext cx="34290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786" name="Text Box 7"/>
            <p:cNvSpPr txBox="1">
              <a:spLocks noChangeArrowheads="1"/>
            </p:cNvSpPr>
            <p:nvPr/>
          </p:nvSpPr>
          <p:spPr bwMode="auto">
            <a:xfrm rot="-5400000">
              <a:off x="2809875" y="3362325"/>
              <a:ext cx="20637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32787" name="Text Box 8"/>
            <p:cNvSpPr txBox="1">
              <a:spLocks noChangeArrowheads="1"/>
            </p:cNvSpPr>
            <p:nvPr/>
          </p:nvSpPr>
          <p:spPr bwMode="auto">
            <a:xfrm>
              <a:off x="5181600" y="5486400"/>
              <a:ext cx="13874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32788" name="Text Box 22"/>
            <p:cNvSpPr txBox="1">
              <a:spLocks noChangeArrowheads="1"/>
            </p:cNvSpPr>
            <p:nvPr/>
          </p:nvSpPr>
          <p:spPr bwMode="auto">
            <a:xfrm>
              <a:off x="5454650" y="2070100"/>
              <a:ext cx="9144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normal</a:t>
              </a:r>
            </a:p>
          </p:txBody>
        </p:sp>
        <p:cxnSp>
          <p:nvCxnSpPr>
            <p:cNvPr id="32789" name="AutoShape 23"/>
            <p:cNvCxnSpPr>
              <a:cxnSpLocks noChangeShapeType="1"/>
              <a:stCxn id="32790" idx="2"/>
              <a:endCxn id="32791" idx="1"/>
            </p:cNvCxnSpPr>
            <p:nvPr/>
          </p:nvCxnSpPr>
          <p:spPr bwMode="auto">
            <a:xfrm>
              <a:off x="4648200" y="1844675"/>
              <a:ext cx="493788" cy="14319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2790" name="Text Box 24"/>
            <p:cNvSpPr txBox="1">
              <a:spLocks noChangeArrowheads="1"/>
            </p:cNvSpPr>
            <p:nvPr/>
          </p:nvSpPr>
          <p:spPr bwMode="auto">
            <a:xfrm>
              <a:off x="3657600" y="1219200"/>
              <a:ext cx="19812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decrease in stroke volume</a:t>
              </a:r>
            </a:p>
          </p:txBody>
        </p:sp>
        <p:sp>
          <p:nvSpPr>
            <p:cNvPr id="32791" name="Freeform 53"/>
            <p:cNvSpPr>
              <a:spLocks/>
            </p:cNvSpPr>
            <p:nvPr/>
          </p:nvSpPr>
          <p:spPr bwMode="auto">
            <a:xfrm>
              <a:off x="4953000" y="3276600"/>
              <a:ext cx="381000" cy="461665"/>
            </a:xfrm>
            <a:custGeom>
              <a:avLst/>
              <a:gdLst>
                <a:gd name="T0" fmla="*/ 0 w 1008"/>
                <a:gd name="T1" fmla="*/ 0 h 1"/>
                <a:gd name="T2" fmla="*/ 188988 w 1008"/>
                <a:gd name="T3" fmla="*/ 0 h 1"/>
                <a:gd name="T4" fmla="*/ 381000 w 1008"/>
                <a:gd name="T5" fmla="*/ 0 h 1"/>
                <a:gd name="T6" fmla="*/ 0 60000 65536"/>
                <a:gd name="T7" fmla="*/ 0 60000 65536"/>
                <a:gd name="T8" fmla="*/ 0 60000 65536"/>
                <a:gd name="T9" fmla="*/ 0 w 1008"/>
                <a:gd name="T10" fmla="*/ 0 h 1"/>
                <a:gd name="T11" fmla="*/ 1008 w 100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">
                  <a:moveTo>
                    <a:pt x="0" y="0"/>
                  </a:moveTo>
                  <a:lnTo>
                    <a:pt x="500" y="0"/>
                  </a:lnTo>
                  <a:lnTo>
                    <a:pt x="1008" y="0"/>
                  </a:ln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2772" name="Text Box 66"/>
          <p:cNvSpPr txBox="1">
            <a:spLocks noChangeArrowheads="1"/>
          </p:cNvSpPr>
          <p:nvPr/>
        </p:nvSpPr>
        <p:spPr bwMode="auto">
          <a:xfrm>
            <a:off x="6019800" y="1371600"/>
            <a:ext cx="2895600" cy="87788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Filled shape shows smaller pressure volume loop with systolic dysfunction</a:t>
            </a:r>
          </a:p>
        </p:txBody>
      </p:sp>
      <p:grpSp>
        <p:nvGrpSpPr>
          <p:cNvPr id="32773" name="Group 74"/>
          <p:cNvGrpSpPr>
            <a:grpSpLocks/>
          </p:cNvGrpSpPr>
          <p:nvPr/>
        </p:nvGrpSpPr>
        <p:grpSpPr bwMode="auto">
          <a:xfrm>
            <a:off x="392113" y="1371600"/>
            <a:ext cx="2122487" cy="2924175"/>
            <a:chOff x="773113" y="1627257"/>
            <a:chExt cx="2122487" cy="2924071"/>
          </a:xfrm>
        </p:grpSpPr>
        <p:sp>
          <p:nvSpPr>
            <p:cNvPr id="32775" name="Text Box 33"/>
            <p:cNvSpPr txBox="1">
              <a:spLocks noChangeArrowheads="1"/>
            </p:cNvSpPr>
            <p:nvPr/>
          </p:nvSpPr>
          <p:spPr bwMode="auto">
            <a:xfrm>
              <a:off x="1072356" y="1627257"/>
              <a:ext cx="1524000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charset="2"/>
                </a:rPr>
                <a:t>  contractility</a:t>
              </a:r>
            </a:p>
          </p:txBody>
        </p:sp>
        <p:sp>
          <p:nvSpPr>
            <p:cNvPr id="32776" name="Text Box 34"/>
            <p:cNvSpPr txBox="1">
              <a:spLocks noChangeArrowheads="1"/>
            </p:cNvSpPr>
            <p:nvPr/>
          </p:nvSpPr>
          <p:spPr bwMode="auto">
            <a:xfrm>
              <a:off x="773113" y="3198054"/>
              <a:ext cx="2122487" cy="6155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charset="2"/>
                </a:rPr>
                <a:t> End systolic ventricular volume</a:t>
              </a:r>
            </a:p>
          </p:txBody>
        </p:sp>
        <p:sp>
          <p:nvSpPr>
            <p:cNvPr id="32777" name="Text Box 37"/>
            <p:cNvSpPr txBox="1">
              <a:spLocks noChangeArrowheads="1"/>
            </p:cNvSpPr>
            <p:nvPr/>
          </p:nvSpPr>
          <p:spPr bwMode="auto">
            <a:xfrm>
              <a:off x="881857" y="4197385"/>
              <a:ext cx="1904999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charset="2"/>
                </a:rPr>
                <a:t> stroke volume</a:t>
              </a:r>
            </a:p>
          </p:txBody>
        </p:sp>
        <p:cxnSp>
          <p:nvCxnSpPr>
            <p:cNvPr id="32778" name="AutoShape 39"/>
            <p:cNvCxnSpPr>
              <a:cxnSpLocks noChangeShapeType="1"/>
              <a:stCxn id="32775" idx="2"/>
              <a:endCxn id="32780" idx="0"/>
            </p:cNvCxnSpPr>
            <p:nvPr/>
          </p:nvCxnSpPr>
          <p:spPr bwMode="auto">
            <a:xfrm>
              <a:off x="1834356" y="1981200"/>
              <a:ext cx="1" cy="43560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2779" name="AutoShape 40"/>
            <p:cNvCxnSpPr>
              <a:cxnSpLocks noChangeShapeType="1"/>
            </p:cNvCxnSpPr>
            <p:nvPr/>
          </p:nvCxnSpPr>
          <p:spPr bwMode="auto">
            <a:xfrm>
              <a:off x="1834356" y="3813607"/>
              <a:ext cx="0" cy="38377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32780" name="Text Box 33"/>
            <p:cNvSpPr txBox="1">
              <a:spLocks noChangeArrowheads="1"/>
            </p:cNvSpPr>
            <p:nvPr/>
          </p:nvSpPr>
          <p:spPr bwMode="auto">
            <a:xfrm>
              <a:off x="1153716" y="2416805"/>
              <a:ext cx="1361281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charset="2"/>
                </a:rPr>
                <a:t>  ejection</a:t>
              </a:r>
            </a:p>
          </p:txBody>
        </p:sp>
        <p:cxnSp>
          <p:nvCxnSpPr>
            <p:cNvPr id="32781" name="AutoShape 40"/>
            <p:cNvCxnSpPr>
              <a:cxnSpLocks noChangeShapeType="1"/>
            </p:cNvCxnSpPr>
            <p:nvPr/>
          </p:nvCxnSpPr>
          <p:spPr bwMode="auto">
            <a:xfrm>
              <a:off x="1834356" y="2770748"/>
              <a:ext cx="0" cy="42730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32774" name="Text Box 66"/>
          <p:cNvSpPr txBox="1">
            <a:spLocks noChangeArrowheads="1"/>
          </p:cNvSpPr>
          <p:nvPr/>
        </p:nvSpPr>
        <p:spPr bwMode="auto">
          <a:xfrm>
            <a:off x="304800" y="6096000"/>
            <a:ext cx="8534400" cy="3540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buFont typeface="Symbol" charset="2"/>
              <a:buNone/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With systolic dysfunction both stroke volume and peak arterial pressure are decreased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76200"/>
            <a:ext cx="4391025" cy="381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Compensation for systolic dysfunction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28600" y="1905000"/>
            <a:ext cx="2720975" cy="3905845"/>
            <a:chOff x="228600" y="1905000"/>
            <a:chExt cx="2720975" cy="3905845"/>
          </a:xfrm>
        </p:grpSpPr>
        <p:sp>
          <p:nvSpPr>
            <p:cNvPr id="33811" name="Text Box 33"/>
            <p:cNvSpPr txBox="1">
              <a:spLocks noChangeArrowheads="1"/>
            </p:cNvSpPr>
            <p:nvPr/>
          </p:nvSpPr>
          <p:spPr bwMode="auto">
            <a:xfrm>
              <a:off x="674688" y="1905000"/>
              <a:ext cx="1828800" cy="6155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 dirty="0">
                  <a:latin typeface="Arial" charset="0"/>
                  <a:sym typeface="Symbol" charset="2"/>
                </a:rPr>
                <a:t>  stroke </a:t>
              </a:r>
              <a:r>
                <a:rPr lang="en-US" sz="1700" dirty="0" smtClean="0">
                  <a:latin typeface="Arial" charset="0"/>
                  <a:sym typeface="Symbol" charset="2"/>
                </a:rPr>
                <a:t>volume (left ventricle)</a:t>
              </a:r>
              <a:endParaRPr lang="en-US" sz="1700" dirty="0">
                <a:latin typeface="Arial" charset="0"/>
                <a:sym typeface="Symbol" charset="2"/>
              </a:endParaRPr>
            </a:p>
          </p:txBody>
        </p:sp>
        <p:sp>
          <p:nvSpPr>
            <p:cNvPr id="33812" name="Text Box 34"/>
            <p:cNvSpPr txBox="1">
              <a:spLocks noChangeArrowheads="1"/>
            </p:cNvSpPr>
            <p:nvPr/>
          </p:nvSpPr>
          <p:spPr bwMode="auto">
            <a:xfrm>
              <a:off x="228600" y="2867620"/>
              <a:ext cx="2720975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 left atrial, pulmonary &amp; right atrial pressure</a:t>
              </a:r>
            </a:p>
          </p:txBody>
        </p:sp>
        <p:sp>
          <p:nvSpPr>
            <p:cNvPr id="33813" name="Text Box 35"/>
            <p:cNvSpPr txBox="1">
              <a:spLocks noChangeArrowheads="1"/>
            </p:cNvSpPr>
            <p:nvPr/>
          </p:nvSpPr>
          <p:spPr bwMode="auto">
            <a:xfrm>
              <a:off x="1004888" y="3812182"/>
              <a:ext cx="11684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 preload</a:t>
              </a:r>
            </a:p>
          </p:txBody>
        </p:sp>
        <p:sp>
          <p:nvSpPr>
            <p:cNvPr id="33814" name="Text Box 36"/>
            <p:cNvSpPr txBox="1">
              <a:spLocks noChangeArrowheads="1"/>
            </p:cNvSpPr>
            <p:nvPr/>
          </p:nvSpPr>
          <p:spPr bwMode="auto">
            <a:xfrm>
              <a:off x="577850" y="4499570"/>
              <a:ext cx="2020888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 end diastolic ventricular volume</a:t>
              </a:r>
            </a:p>
          </p:txBody>
        </p:sp>
        <p:sp>
          <p:nvSpPr>
            <p:cNvPr id="33815" name="Text Box 37"/>
            <p:cNvSpPr txBox="1">
              <a:spLocks noChangeArrowheads="1"/>
            </p:cNvSpPr>
            <p:nvPr/>
          </p:nvSpPr>
          <p:spPr bwMode="auto">
            <a:xfrm>
              <a:off x="720725" y="5444132"/>
              <a:ext cx="17367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 stroke volume</a:t>
              </a:r>
            </a:p>
          </p:txBody>
        </p:sp>
        <p:cxnSp>
          <p:nvCxnSpPr>
            <p:cNvPr id="33816" name="AutoShape 39"/>
            <p:cNvCxnSpPr>
              <a:cxnSpLocks noChangeShapeType="1"/>
              <a:stCxn id="33811" idx="2"/>
              <a:endCxn id="33812" idx="0"/>
            </p:cNvCxnSpPr>
            <p:nvPr/>
          </p:nvCxnSpPr>
          <p:spPr bwMode="auto">
            <a:xfrm>
              <a:off x="1589088" y="2520553"/>
              <a:ext cx="0" cy="34706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3817" name="AutoShape 40"/>
            <p:cNvCxnSpPr>
              <a:cxnSpLocks noChangeShapeType="1"/>
              <a:stCxn id="33812" idx="2"/>
              <a:endCxn id="33813" idx="0"/>
            </p:cNvCxnSpPr>
            <p:nvPr/>
          </p:nvCxnSpPr>
          <p:spPr bwMode="auto">
            <a:xfrm>
              <a:off x="1589088" y="3501032"/>
              <a:ext cx="0" cy="30321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3818" name="AutoShape 41"/>
            <p:cNvCxnSpPr>
              <a:cxnSpLocks noChangeShapeType="1"/>
              <a:stCxn id="33813" idx="2"/>
              <a:endCxn id="33814" idx="0"/>
            </p:cNvCxnSpPr>
            <p:nvPr/>
          </p:nvCxnSpPr>
          <p:spPr bwMode="auto">
            <a:xfrm>
              <a:off x="1589088" y="4186832"/>
              <a:ext cx="0" cy="3048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3819" name="AutoShape 42"/>
            <p:cNvCxnSpPr>
              <a:cxnSpLocks noChangeShapeType="1"/>
              <a:stCxn id="33814" idx="2"/>
              <a:endCxn id="33815" idx="0"/>
            </p:cNvCxnSpPr>
            <p:nvPr/>
          </p:nvCxnSpPr>
          <p:spPr bwMode="auto">
            <a:xfrm>
              <a:off x="1589088" y="5132982"/>
              <a:ext cx="0" cy="30321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33796" name="Text Box 28"/>
          <p:cNvSpPr txBox="1">
            <a:spLocks noChangeArrowheads="1"/>
          </p:cNvSpPr>
          <p:nvPr/>
        </p:nvSpPr>
        <p:spPr bwMode="auto">
          <a:xfrm>
            <a:off x="381000" y="533400"/>
            <a:ext cx="8458200" cy="1138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  <a:sym typeface="Symbol" charset="2"/>
              </a:rPr>
              <a:t>Partial compensation occurs for the initial decrease in stroke volume.</a:t>
            </a:r>
            <a:r>
              <a:rPr lang="en-US" sz="1700" b="1" i="1">
                <a:latin typeface="Arial" charset="0"/>
                <a:sym typeface="Symbol" charset="2"/>
              </a:rPr>
              <a:t> The initial decrease in stroke volume results in blood “backing up” on the venous side of the circulation which results in increased venous pressure, preload &amp; stroke volume. </a:t>
            </a:r>
            <a:r>
              <a:rPr lang="en-US" sz="1700">
                <a:latin typeface="Arial" charset="0"/>
                <a:sym typeface="Symbol" charset="2"/>
              </a:rPr>
              <a:t>Compensation occurs commonly in heart failure, for example.</a:t>
            </a:r>
          </a:p>
        </p:txBody>
      </p:sp>
      <p:grpSp>
        <p:nvGrpSpPr>
          <p:cNvPr id="33797" name="Group 47"/>
          <p:cNvGrpSpPr>
            <a:grpSpLocks/>
          </p:cNvGrpSpPr>
          <p:nvPr/>
        </p:nvGrpSpPr>
        <p:grpSpPr bwMode="auto">
          <a:xfrm>
            <a:off x="3429000" y="1905000"/>
            <a:ext cx="5486400" cy="4633913"/>
            <a:chOff x="3429000" y="1905000"/>
            <a:chExt cx="5486400" cy="4633913"/>
          </a:xfrm>
        </p:grpSpPr>
        <p:sp>
          <p:nvSpPr>
            <p:cNvPr id="33798" name="Freeform 9"/>
            <p:cNvSpPr>
              <a:spLocks/>
            </p:cNvSpPr>
            <p:nvPr/>
          </p:nvSpPr>
          <p:spPr bwMode="auto">
            <a:xfrm>
              <a:off x="4692732" y="3038475"/>
              <a:ext cx="1981200" cy="2614613"/>
            </a:xfrm>
            <a:custGeom>
              <a:avLst/>
              <a:gdLst>
                <a:gd name="T0" fmla="*/ 0 w 1248"/>
                <a:gd name="T1" fmla="*/ 134938 h 1647"/>
                <a:gd name="T2" fmla="*/ 0 w 1248"/>
                <a:gd name="T3" fmla="*/ 2614613 h 1647"/>
                <a:gd name="T4" fmla="*/ 660400 w 1248"/>
                <a:gd name="T5" fmla="*/ 2528888 h 1647"/>
                <a:gd name="T6" fmla="*/ 1414462 w 1248"/>
                <a:gd name="T7" fmla="*/ 2411413 h 1647"/>
                <a:gd name="T8" fmla="*/ 1695450 w 1248"/>
                <a:gd name="T9" fmla="*/ 2362201 h 1647"/>
                <a:gd name="T10" fmla="*/ 1981200 w 1248"/>
                <a:gd name="T11" fmla="*/ 2273301 h 1647"/>
                <a:gd name="T12" fmla="*/ 1974850 w 1248"/>
                <a:gd name="T13" fmla="*/ 900113 h 1647"/>
                <a:gd name="T14" fmla="*/ 1981200 w 1248"/>
                <a:gd name="T15" fmla="*/ 220663 h 1647"/>
                <a:gd name="T16" fmla="*/ 1577975 w 1248"/>
                <a:gd name="T17" fmla="*/ 90488 h 1647"/>
                <a:gd name="T18" fmla="*/ 1335087 w 1248"/>
                <a:gd name="T19" fmla="*/ 39688 h 1647"/>
                <a:gd name="T20" fmla="*/ 1135062 w 1248"/>
                <a:gd name="T21" fmla="*/ 11113 h 1647"/>
                <a:gd name="T22" fmla="*/ 863600 w 1248"/>
                <a:gd name="T23" fmla="*/ 0 h 1647"/>
                <a:gd name="T24" fmla="*/ 639762 w 1248"/>
                <a:gd name="T25" fmla="*/ 11113 h 1647"/>
                <a:gd name="T26" fmla="*/ 466725 w 1248"/>
                <a:gd name="T27" fmla="*/ 22225 h 1647"/>
                <a:gd name="T28" fmla="*/ 282575 w 1248"/>
                <a:gd name="T29" fmla="*/ 49213 h 1647"/>
                <a:gd name="T30" fmla="*/ 0 w 1248"/>
                <a:gd name="T31" fmla="*/ 134938 h 16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48"/>
                <a:gd name="T49" fmla="*/ 0 h 1647"/>
                <a:gd name="T50" fmla="*/ 1248 w 1248"/>
                <a:gd name="T51" fmla="*/ 1647 h 164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48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068" y="1488"/>
                  </a:lnTo>
                  <a:lnTo>
                    <a:pt x="1248" y="1432"/>
                  </a:lnTo>
                  <a:lnTo>
                    <a:pt x="1244" y="567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799" name="Freeform 20"/>
            <p:cNvSpPr>
              <a:spLocks/>
            </p:cNvSpPr>
            <p:nvPr/>
          </p:nvSpPr>
          <p:spPr bwMode="auto">
            <a:xfrm>
              <a:off x="5075238" y="3429000"/>
              <a:ext cx="1755775" cy="2157413"/>
            </a:xfrm>
            <a:custGeom>
              <a:avLst/>
              <a:gdLst>
                <a:gd name="T0" fmla="*/ 1588 w 1106"/>
                <a:gd name="T1" fmla="*/ 111125 h 1359"/>
                <a:gd name="T2" fmla="*/ 0 w 1106"/>
                <a:gd name="T3" fmla="*/ 558800 h 1359"/>
                <a:gd name="T4" fmla="*/ 0 w 1106"/>
                <a:gd name="T5" fmla="*/ 822325 h 1359"/>
                <a:gd name="T6" fmla="*/ 1588 w 1106"/>
                <a:gd name="T7" fmla="*/ 2157413 h 1359"/>
                <a:gd name="T8" fmla="*/ 585787 w 1106"/>
                <a:gd name="T9" fmla="*/ 2085976 h 1359"/>
                <a:gd name="T10" fmla="*/ 1266825 w 1106"/>
                <a:gd name="T11" fmla="*/ 1966913 h 1359"/>
                <a:gd name="T12" fmla="*/ 1755775 w 1106"/>
                <a:gd name="T13" fmla="*/ 1828801 h 1359"/>
                <a:gd name="T14" fmla="*/ 1751013 w 1106"/>
                <a:gd name="T15" fmla="*/ 1266825 h 1359"/>
                <a:gd name="T16" fmla="*/ 1751013 w 1106"/>
                <a:gd name="T17" fmla="*/ 836613 h 1359"/>
                <a:gd name="T18" fmla="*/ 1751013 w 1106"/>
                <a:gd name="T19" fmla="*/ 542925 h 1359"/>
                <a:gd name="T20" fmla="*/ 1754188 w 1106"/>
                <a:gd name="T21" fmla="*/ 182563 h 1359"/>
                <a:gd name="T22" fmla="*/ 1398587 w 1106"/>
                <a:gd name="T23" fmla="*/ 74613 h 1359"/>
                <a:gd name="T24" fmla="*/ 1182687 w 1106"/>
                <a:gd name="T25" fmla="*/ 33338 h 1359"/>
                <a:gd name="T26" fmla="*/ 1006475 w 1106"/>
                <a:gd name="T27" fmla="*/ 9525 h 1359"/>
                <a:gd name="T28" fmla="*/ 765175 w 1106"/>
                <a:gd name="T29" fmla="*/ 0 h 1359"/>
                <a:gd name="T30" fmla="*/ 568325 w 1106"/>
                <a:gd name="T31" fmla="*/ 9525 h 1359"/>
                <a:gd name="T32" fmla="*/ 414338 w 1106"/>
                <a:gd name="T33" fmla="*/ 19050 h 1359"/>
                <a:gd name="T34" fmla="*/ 250825 w 1106"/>
                <a:gd name="T35" fmla="*/ 41275 h 1359"/>
                <a:gd name="T36" fmla="*/ 1588 w 1106"/>
                <a:gd name="T37" fmla="*/ 111125 h 135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06"/>
                <a:gd name="T58" fmla="*/ 0 h 1359"/>
                <a:gd name="T59" fmla="*/ 1106 w 1106"/>
                <a:gd name="T60" fmla="*/ 1359 h 135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06" h="1359">
                  <a:moveTo>
                    <a:pt x="1" y="70"/>
                  </a:moveTo>
                  <a:lnTo>
                    <a:pt x="0" y="352"/>
                  </a:lnTo>
                  <a:lnTo>
                    <a:pt x="0" y="518"/>
                  </a:lnTo>
                  <a:lnTo>
                    <a:pt x="1" y="1359"/>
                  </a:lnTo>
                  <a:lnTo>
                    <a:pt x="369" y="1314"/>
                  </a:lnTo>
                  <a:lnTo>
                    <a:pt x="798" y="1239"/>
                  </a:lnTo>
                  <a:lnTo>
                    <a:pt x="1106" y="1152"/>
                  </a:lnTo>
                  <a:lnTo>
                    <a:pt x="1103" y="798"/>
                  </a:lnTo>
                  <a:lnTo>
                    <a:pt x="1103" y="527"/>
                  </a:lnTo>
                  <a:lnTo>
                    <a:pt x="1103" y="342"/>
                  </a:lnTo>
                  <a:lnTo>
                    <a:pt x="1105" y="115"/>
                  </a:lnTo>
                  <a:lnTo>
                    <a:pt x="881" y="47"/>
                  </a:lnTo>
                  <a:lnTo>
                    <a:pt x="745" y="21"/>
                  </a:lnTo>
                  <a:lnTo>
                    <a:pt x="634" y="6"/>
                  </a:lnTo>
                  <a:lnTo>
                    <a:pt x="482" y="0"/>
                  </a:lnTo>
                  <a:lnTo>
                    <a:pt x="358" y="6"/>
                  </a:lnTo>
                  <a:lnTo>
                    <a:pt x="261" y="12"/>
                  </a:lnTo>
                  <a:lnTo>
                    <a:pt x="158" y="26"/>
                  </a:lnTo>
                  <a:lnTo>
                    <a:pt x="1" y="70"/>
                  </a:lnTo>
                  <a:close/>
                </a:path>
              </a:pathLst>
            </a:custGeom>
            <a:solidFill>
              <a:srgbClr val="C0C0C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00" name="Line 5"/>
            <p:cNvSpPr>
              <a:spLocks noChangeShapeType="1"/>
            </p:cNvSpPr>
            <p:nvPr/>
          </p:nvSpPr>
          <p:spPr bwMode="auto">
            <a:xfrm>
              <a:off x="3930650" y="6019800"/>
              <a:ext cx="32004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01" name="Line 6"/>
            <p:cNvSpPr>
              <a:spLocks noChangeShapeType="1"/>
            </p:cNvSpPr>
            <p:nvPr/>
          </p:nvSpPr>
          <p:spPr bwMode="auto">
            <a:xfrm rot="16200000" flipV="1">
              <a:off x="2216150" y="4305300"/>
              <a:ext cx="34290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02" name="Text Box 7"/>
            <p:cNvSpPr txBox="1">
              <a:spLocks noChangeArrowheads="1"/>
            </p:cNvSpPr>
            <p:nvPr/>
          </p:nvSpPr>
          <p:spPr bwMode="auto">
            <a:xfrm rot="-5400000">
              <a:off x="2581275" y="4048125"/>
              <a:ext cx="20637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33803" name="Text Box 8"/>
            <p:cNvSpPr txBox="1">
              <a:spLocks noChangeArrowheads="1"/>
            </p:cNvSpPr>
            <p:nvPr/>
          </p:nvSpPr>
          <p:spPr bwMode="auto">
            <a:xfrm>
              <a:off x="4953000" y="6172200"/>
              <a:ext cx="13874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33804" name="Text Box 22"/>
            <p:cNvSpPr txBox="1">
              <a:spLocks noChangeArrowheads="1"/>
            </p:cNvSpPr>
            <p:nvPr/>
          </p:nvSpPr>
          <p:spPr bwMode="auto">
            <a:xfrm>
              <a:off x="5226050" y="2755900"/>
              <a:ext cx="9144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normal</a:t>
              </a:r>
            </a:p>
          </p:txBody>
        </p:sp>
        <p:cxnSp>
          <p:nvCxnSpPr>
            <p:cNvPr id="33805" name="AutoShape 23"/>
            <p:cNvCxnSpPr>
              <a:cxnSpLocks noChangeShapeType="1"/>
              <a:stCxn id="33806" idx="2"/>
              <a:endCxn id="33809" idx="1"/>
            </p:cNvCxnSpPr>
            <p:nvPr/>
          </p:nvCxnSpPr>
          <p:spPr bwMode="auto">
            <a:xfrm>
              <a:off x="4419600" y="2530475"/>
              <a:ext cx="493788" cy="151259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3806" name="Text Box 24"/>
            <p:cNvSpPr txBox="1">
              <a:spLocks noChangeArrowheads="1"/>
            </p:cNvSpPr>
            <p:nvPr/>
          </p:nvSpPr>
          <p:spPr bwMode="auto">
            <a:xfrm>
              <a:off x="3429000" y="1905000"/>
              <a:ext cx="19812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Initial decrease in stroke volume</a:t>
              </a:r>
            </a:p>
          </p:txBody>
        </p:sp>
        <p:sp>
          <p:nvSpPr>
            <p:cNvPr id="33807" name="Text Box 25"/>
            <p:cNvSpPr txBox="1">
              <a:spLocks noChangeArrowheads="1"/>
            </p:cNvSpPr>
            <p:nvPr/>
          </p:nvSpPr>
          <p:spPr bwMode="auto">
            <a:xfrm>
              <a:off x="7162800" y="3581400"/>
              <a:ext cx="1752600" cy="166199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Partial compensation: end diastolic volume &amp; stroke volume are increased.</a:t>
              </a:r>
            </a:p>
          </p:txBody>
        </p:sp>
        <p:cxnSp>
          <p:nvCxnSpPr>
            <p:cNvPr id="33808" name="AutoShape 48"/>
            <p:cNvCxnSpPr>
              <a:cxnSpLocks noChangeShapeType="1"/>
              <a:stCxn id="33807" idx="1"/>
              <a:endCxn id="33799" idx="8"/>
            </p:cNvCxnSpPr>
            <p:nvPr/>
          </p:nvCxnSpPr>
          <p:spPr bwMode="auto">
            <a:xfrm flipH="1" flipV="1">
              <a:off x="6826251" y="4265613"/>
              <a:ext cx="336549" cy="14678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33809" name="Freeform 53"/>
            <p:cNvSpPr>
              <a:spLocks/>
            </p:cNvSpPr>
            <p:nvPr/>
          </p:nvSpPr>
          <p:spPr bwMode="auto">
            <a:xfrm flipV="1">
              <a:off x="4724400" y="3581400"/>
              <a:ext cx="381000" cy="461665"/>
            </a:xfrm>
            <a:custGeom>
              <a:avLst/>
              <a:gdLst>
                <a:gd name="T0" fmla="*/ 0 w 1008"/>
                <a:gd name="T1" fmla="*/ 0 h 1"/>
                <a:gd name="T2" fmla="*/ 188988 w 1008"/>
                <a:gd name="T3" fmla="*/ 0 h 1"/>
                <a:gd name="T4" fmla="*/ 381000 w 1008"/>
                <a:gd name="T5" fmla="*/ 0 h 1"/>
                <a:gd name="T6" fmla="*/ 0 60000 65536"/>
                <a:gd name="T7" fmla="*/ 0 60000 65536"/>
                <a:gd name="T8" fmla="*/ 0 60000 65536"/>
                <a:gd name="T9" fmla="*/ 0 w 1008"/>
                <a:gd name="T10" fmla="*/ 0 h 1"/>
                <a:gd name="T11" fmla="*/ 1008 w 100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">
                  <a:moveTo>
                    <a:pt x="0" y="0"/>
                  </a:moveTo>
                  <a:lnTo>
                    <a:pt x="500" y="0"/>
                  </a:lnTo>
                  <a:lnTo>
                    <a:pt x="1008" y="0"/>
                  </a:ln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cxnSp>
          <p:nvCxnSpPr>
            <p:cNvPr id="33810" name="Straight Connector 44"/>
            <p:cNvCxnSpPr>
              <a:cxnSpLocks noChangeShapeType="1"/>
            </p:cNvCxnSpPr>
            <p:nvPr/>
          </p:nvCxnSpPr>
          <p:spPr bwMode="auto">
            <a:xfrm>
              <a:off x="6673932" y="3527961"/>
              <a:ext cx="0" cy="1828800"/>
            </a:xfrm>
            <a:prstGeom prst="line">
              <a:avLst/>
            </a:prstGeom>
            <a:noFill/>
            <a:ln w="15875" algn="ctr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611688" cy="393700"/>
          </a:xfrm>
        </p:spPr>
        <p:txBody>
          <a:bodyPr/>
          <a:lstStyle/>
          <a:p>
            <a:pPr eaLnBrk="1" hangingPunct="1"/>
            <a:r>
              <a:rPr lang="en-US" sz="1800" smtClean="0"/>
              <a:t>Diastolic function, compliance &amp; relaxation</a:t>
            </a:r>
          </a:p>
        </p:txBody>
      </p:sp>
      <p:sp>
        <p:nvSpPr>
          <p:cNvPr id="3077" name="Text Box 1027"/>
          <p:cNvSpPr txBox="1">
            <a:spLocks noChangeArrowheads="1"/>
          </p:cNvSpPr>
          <p:nvPr/>
        </p:nvSpPr>
        <p:spPr bwMode="auto">
          <a:xfrm>
            <a:off x="379413" y="4648200"/>
            <a:ext cx="4716462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 dirty="0">
                <a:latin typeface="Arial" charset="0"/>
              </a:rPr>
              <a:t>SERCA = sarcoplasmic reticulum Ca</a:t>
            </a:r>
            <a:r>
              <a:rPr lang="en-US" sz="1700" baseline="30000" dirty="0">
                <a:latin typeface="Arial" charset="0"/>
              </a:rPr>
              <a:t>++</a:t>
            </a:r>
            <a:r>
              <a:rPr lang="en-US" sz="1700" dirty="0">
                <a:latin typeface="Arial" charset="0"/>
              </a:rPr>
              <a:t> </a:t>
            </a:r>
            <a:r>
              <a:rPr lang="en-US" sz="1700" dirty="0" err="1">
                <a:latin typeface="Arial" charset="0"/>
              </a:rPr>
              <a:t>ATPase</a:t>
            </a:r>
            <a:endParaRPr lang="en-US" sz="1700" dirty="0">
              <a:latin typeface="Arial" charset="0"/>
            </a:endParaRPr>
          </a:p>
        </p:txBody>
      </p:sp>
      <p:grpSp>
        <p:nvGrpSpPr>
          <p:cNvPr id="3078" name="Group 1031"/>
          <p:cNvGrpSpPr>
            <a:grpSpLocks/>
          </p:cNvGrpSpPr>
          <p:nvPr/>
        </p:nvGrpSpPr>
        <p:grpSpPr bwMode="auto">
          <a:xfrm>
            <a:off x="379413" y="685800"/>
            <a:ext cx="8382000" cy="3862388"/>
            <a:chOff x="239" y="432"/>
            <a:chExt cx="5280" cy="2433"/>
          </a:xfrm>
        </p:grpSpPr>
        <p:sp>
          <p:nvSpPr>
            <p:cNvPr id="3080" name="Text Box 1028"/>
            <p:cNvSpPr txBox="1">
              <a:spLocks noChangeArrowheads="1"/>
            </p:cNvSpPr>
            <p:nvPr/>
          </p:nvSpPr>
          <p:spPr bwMode="auto">
            <a:xfrm>
              <a:off x="239" y="432"/>
              <a:ext cx="5280" cy="243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u="sng" dirty="0">
                  <a:latin typeface="Arial" charset="0"/>
                </a:rPr>
                <a:t>Compliance</a:t>
              </a:r>
              <a:r>
                <a:rPr lang="en-US" sz="1700" dirty="0">
                  <a:latin typeface="Arial" charset="0"/>
                </a:rPr>
                <a:t> is defined as how much the volume of a vessel changes per unit change in pressure:</a:t>
              </a:r>
            </a:p>
            <a:p>
              <a:pPr algn="ctr" eaLnBrk="0" hangingPunct="0">
                <a:spcAft>
                  <a:spcPct val="25000"/>
                </a:spcAft>
              </a:pPr>
              <a:endParaRPr lang="en-US" sz="1700" dirty="0">
                <a:latin typeface="Arial" charset="0"/>
              </a:endParaRPr>
            </a:p>
            <a:p>
              <a:pPr algn="ctr" eaLnBrk="0" hangingPunct="0">
                <a:spcAft>
                  <a:spcPct val="25000"/>
                </a:spcAft>
              </a:pPr>
              <a:endParaRPr lang="en-US" sz="1700" dirty="0">
                <a:latin typeface="Arial" charset="0"/>
              </a:endParaRPr>
            </a:p>
            <a:p>
              <a:pPr eaLnBrk="0" hangingPunct="0">
                <a:spcAft>
                  <a:spcPct val="25000"/>
                </a:spcAft>
              </a:pPr>
              <a:r>
                <a:rPr lang="en-US" sz="1700" dirty="0">
                  <a:latin typeface="Arial" charset="0"/>
                </a:rPr>
                <a:t>Changes in the compliance of the heart or blood vessels affect their function.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 b="1" i="1" dirty="0">
                  <a:latin typeface="Arial" charset="0"/>
                </a:rPr>
                <a:t>A decrease in compliance of the ventricles occurs in heart failure due to changes in both active and passive relaxation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 b="1" i="1" u="sng" dirty="0">
                  <a:latin typeface="Arial" charset="0"/>
                </a:rPr>
                <a:t>Active relaxation</a:t>
              </a:r>
              <a:r>
                <a:rPr lang="en-US" sz="1700" b="1" i="1" dirty="0">
                  <a:latin typeface="Arial" charset="0"/>
                </a:rPr>
                <a:t> refers to the activity of the SERCA transporter that sequesters Ca</a:t>
              </a:r>
              <a:r>
                <a:rPr lang="en-US" sz="1700" b="1" i="1" baseline="30000" dirty="0">
                  <a:latin typeface="Arial" charset="0"/>
                </a:rPr>
                <a:t>++ </a:t>
              </a:r>
              <a:r>
                <a:rPr lang="en-US" sz="1700" b="1" i="1" dirty="0">
                  <a:latin typeface="Arial" charset="0"/>
                </a:rPr>
                <a:t>in the sarcoplasmic reticulum during relaxation. This ATP dependent process is inhibited in ischemia, impairing relaxation of the contractile proteins.</a:t>
              </a:r>
            </a:p>
            <a:p>
              <a:pPr eaLnBrk="0" hangingPunct="0">
                <a:spcAft>
                  <a:spcPct val="25000"/>
                </a:spcAft>
              </a:pPr>
              <a:r>
                <a:rPr lang="en-US" sz="1700" b="1" i="1" u="sng" dirty="0">
                  <a:latin typeface="Arial" charset="0"/>
                </a:rPr>
                <a:t>Passive relaxation</a:t>
              </a:r>
              <a:r>
                <a:rPr lang="en-US" sz="1700" b="1" i="1" dirty="0">
                  <a:latin typeface="Arial" charset="0"/>
                </a:rPr>
                <a:t> refers to the compliance of the myocardial tissue. Fibrosis or other </a:t>
              </a:r>
              <a:r>
                <a:rPr lang="en-US" sz="1700" b="1" i="1" dirty="0" err="1">
                  <a:latin typeface="Arial" charset="0"/>
                </a:rPr>
                <a:t>cardiomyopathies</a:t>
              </a:r>
              <a:r>
                <a:rPr lang="en-US" sz="1700" b="1" i="1" dirty="0">
                  <a:latin typeface="Arial" charset="0"/>
                </a:rPr>
                <a:t> may produce a chronic decrease in compliance  </a:t>
              </a:r>
            </a:p>
          </p:txBody>
        </p:sp>
        <p:graphicFrame>
          <p:nvGraphicFramePr>
            <p:cNvPr id="3075" name="Object 1030"/>
            <p:cNvGraphicFramePr>
              <a:graphicFrameLocks noChangeAspect="1"/>
            </p:cNvGraphicFramePr>
            <p:nvPr/>
          </p:nvGraphicFramePr>
          <p:xfrm>
            <a:off x="2251" y="755"/>
            <a:ext cx="1256" cy="397"/>
          </p:xfrm>
          <a:graphic>
            <a:graphicData uri="http://schemas.openxmlformats.org/presentationml/2006/ole">
              <p:oleObj spid="_x0000_s3088" name="Equation" r:id="rId5" imgW="1244554" imgH="393539" progId="Equation.3">
                <p:embed/>
              </p:oleObj>
            </a:graphicData>
          </a:graphic>
        </p:graphicFrame>
      </p:grpSp>
      <p:sp>
        <p:nvSpPr>
          <p:cNvPr id="3079" name="Text Box 1029"/>
          <p:cNvSpPr txBox="1">
            <a:spLocks noChangeArrowheads="1"/>
          </p:cNvSpPr>
          <p:nvPr/>
        </p:nvSpPr>
        <p:spPr bwMode="auto">
          <a:xfrm>
            <a:off x="379413" y="5235575"/>
            <a:ext cx="8307387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Compliance is different from conductance, also abbreviated C. Conductance is the inverse of resistance:</a:t>
            </a: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</p:txBody>
      </p:sp>
      <p:graphicFrame>
        <p:nvGraphicFramePr>
          <p:cNvPr id="3074" name="Object 1033"/>
          <p:cNvGraphicFramePr>
            <a:graphicFrameLocks noChangeAspect="1"/>
          </p:cNvGraphicFramePr>
          <p:nvPr/>
        </p:nvGraphicFramePr>
        <p:xfrm>
          <a:off x="3408363" y="5589588"/>
          <a:ext cx="2230437" cy="649287"/>
        </p:xfrm>
        <a:graphic>
          <a:graphicData uri="http://schemas.openxmlformats.org/presentationml/2006/ole">
            <p:oleObj spid="_x0000_s3089" name="Equation" r:id="rId6" imgW="1358647" imgH="393539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152400"/>
            <a:ext cx="2286000" cy="381000"/>
          </a:xfrm>
        </p:spPr>
        <p:txBody>
          <a:bodyPr/>
          <a:lstStyle/>
          <a:p>
            <a:pPr algn="l" eaLnBrk="1" hangingPunct="1"/>
            <a:r>
              <a:rPr lang="en-US" sz="1800" smtClean="0"/>
              <a:t>Diastolic dysfunction</a:t>
            </a:r>
          </a:p>
        </p:txBody>
      </p:sp>
      <p:sp>
        <p:nvSpPr>
          <p:cNvPr id="35843" name="Text Box 18"/>
          <p:cNvSpPr txBox="1">
            <a:spLocks noChangeArrowheads="1"/>
          </p:cNvSpPr>
          <p:nvPr/>
        </p:nvSpPr>
        <p:spPr bwMode="auto">
          <a:xfrm>
            <a:off x="1143000" y="685800"/>
            <a:ext cx="70104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b="1" i="1">
                <a:latin typeface="Arial" charset="0"/>
                <a:sym typeface="Symbol" charset="2"/>
              </a:rPr>
              <a:t>Diastolic dysfunction is due to decreased compliance of the ventricle resulting from impaired active and/or passive relaxation</a:t>
            </a:r>
          </a:p>
        </p:txBody>
      </p:sp>
      <p:grpSp>
        <p:nvGrpSpPr>
          <p:cNvPr id="35844" name="Group 38"/>
          <p:cNvGrpSpPr>
            <a:grpSpLocks/>
          </p:cNvGrpSpPr>
          <p:nvPr/>
        </p:nvGrpSpPr>
        <p:grpSpPr bwMode="auto">
          <a:xfrm>
            <a:off x="461963" y="1600200"/>
            <a:ext cx="2662237" cy="4483100"/>
            <a:chOff x="291" y="1008"/>
            <a:chExt cx="1677" cy="2824"/>
          </a:xfrm>
        </p:grpSpPr>
        <p:sp>
          <p:nvSpPr>
            <p:cNvPr id="35860" name="Text Box 25"/>
            <p:cNvSpPr txBox="1">
              <a:spLocks noChangeArrowheads="1"/>
            </p:cNvSpPr>
            <p:nvPr/>
          </p:nvSpPr>
          <p:spPr bwMode="auto">
            <a:xfrm>
              <a:off x="291" y="1008"/>
              <a:ext cx="167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  ventricular </a:t>
              </a:r>
              <a:r>
                <a:rPr lang="en-US" sz="1700">
                  <a:latin typeface="Arial" charset="0"/>
                </a:rPr>
                <a:t>compliance </a:t>
              </a:r>
            </a:p>
          </p:txBody>
        </p:sp>
        <p:sp>
          <p:nvSpPr>
            <p:cNvPr id="35861" name="Text Box 26"/>
            <p:cNvSpPr txBox="1">
              <a:spLocks noChangeArrowheads="1"/>
            </p:cNvSpPr>
            <p:nvPr/>
          </p:nvSpPr>
          <p:spPr bwMode="auto">
            <a:xfrm>
              <a:off x="408" y="1494"/>
              <a:ext cx="144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 ventricular pressure</a:t>
              </a:r>
            </a:p>
          </p:txBody>
        </p:sp>
        <p:sp>
          <p:nvSpPr>
            <p:cNvPr id="35862" name="Text Box 27"/>
            <p:cNvSpPr txBox="1">
              <a:spLocks noChangeArrowheads="1"/>
            </p:cNvSpPr>
            <p:nvPr/>
          </p:nvSpPr>
          <p:spPr bwMode="auto">
            <a:xfrm>
              <a:off x="851" y="1980"/>
              <a:ext cx="5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 filling</a:t>
              </a:r>
            </a:p>
          </p:txBody>
        </p:sp>
        <p:sp>
          <p:nvSpPr>
            <p:cNvPr id="35863" name="Text Box 28"/>
            <p:cNvSpPr txBox="1">
              <a:spLocks noChangeArrowheads="1"/>
            </p:cNvSpPr>
            <p:nvPr/>
          </p:nvSpPr>
          <p:spPr bwMode="auto">
            <a:xfrm>
              <a:off x="467" y="2466"/>
              <a:ext cx="132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 end diastolic ventricular volume</a:t>
              </a:r>
            </a:p>
          </p:txBody>
        </p:sp>
        <p:sp>
          <p:nvSpPr>
            <p:cNvPr id="35864" name="Text Box 29"/>
            <p:cNvSpPr txBox="1">
              <a:spLocks noChangeArrowheads="1"/>
            </p:cNvSpPr>
            <p:nvPr/>
          </p:nvSpPr>
          <p:spPr bwMode="auto">
            <a:xfrm>
              <a:off x="582" y="3115"/>
              <a:ext cx="109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 stroke volume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35865" name="Text Box 30"/>
            <p:cNvSpPr txBox="1">
              <a:spLocks noChangeArrowheads="1"/>
            </p:cNvSpPr>
            <p:nvPr/>
          </p:nvSpPr>
          <p:spPr bwMode="auto">
            <a:xfrm>
              <a:off x="578" y="3601"/>
              <a:ext cx="110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charset="2"/>
                </a:rPr>
                <a:t> cardiac output</a:t>
              </a:r>
              <a:endParaRPr lang="en-US" sz="1700">
                <a:latin typeface="Arial" charset="0"/>
              </a:endParaRPr>
            </a:p>
          </p:txBody>
        </p:sp>
        <p:cxnSp>
          <p:nvCxnSpPr>
            <p:cNvPr id="35866" name="AutoShape 31"/>
            <p:cNvCxnSpPr>
              <a:cxnSpLocks noChangeShapeType="1"/>
              <a:stCxn id="35860" idx="2"/>
              <a:endCxn id="35861" idx="0"/>
            </p:cNvCxnSpPr>
            <p:nvPr/>
          </p:nvCxnSpPr>
          <p:spPr bwMode="auto">
            <a:xfrm flipH="1">
              <a:off x="1129" y="1244"/>
              <a:ext cx="1" cy="24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5867" name="AutoShape 32"/>
            <p:cNvCxnSpPr>
              <a:cxnSpLocks noChangeShapeType="1"/>
              <a:stCxn id="35861" idx="2"/>
              <a:endCxn id="35862" idx="0"/>
            </p:cNvCxnSpPr>
            <p:nvPr/>
          </p:nvCxnSpPr>
          <p:spPr bwMode="auto">
            <a:xfrm>
              <a:off x="1129" y="1730"/>
              <a:ext cx="0" cy="24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5868" name="AutoShape 33"/>
            <p:cNvCxnSpPr>
              <a:cxnSpLocks noChangeShapeType="1"/>
              <a:stCxn id="35862" idx="2"/>
              <a:endCxn id="35863" idx="0"/>
            </p:cNvCxnSpPr>
            <p:nvPr/>
          </p:nvCxnSpPr>
          <p:spPr bwMode="auto">
            <a:xfrm>
              <a:off x="1129" y="2216"/>
              <a:ext cx="0" cy="24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5869" name="AutoShape 34"/>
            <p:cNvCxnSpPr>
              <a:cxnSpLocks noChangeShapeType="1"/>
              <a:stCxn id="35863" idx="2"/>
              <a:endCxn id="35864" idx="0"/>
            </p:cNvCxnSpPr>
            <p:nvPr/>
          </p:nvCxnSpPr>
          <p:spPr bwMode="auto">
            <a:xfrm>
              <a:off x="1129" y="2865"/>
              <a:ext cx="0" cy="24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5870" name="AutoShape 35"/>
            <p:cNvCxnSpPr>
              <a:cxnSpLocks noChangeShapeType="1"/>
              <a:stCxn id="35864" idx="2"/>
              <a:endCxn id="35865" idx="0"/>
            </p:cNvCxnSpPr>
            <p:nvPr/>
          </p:nvCxnSpPr>
          <p:spPr bwMode="auto">
            <a:xfrm>
              <a:off x="1129" y="3351"/>
              <a:ext cx="1" cy="24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grpSp>
        <p:nvGrpSpPr>
          <p:cNvPr id="35845" name="Group 40"/>
          <p:cNvGrpSpPr>
            <a:grpSpLocks/>
          </p:cNvGrpSpPr>
          <p:nvPr/>
        </p:nvGrpSpPr>
        <p:grpSpPr bwMode="auto">
          <a:xfrm>
            <a:off x="3352800" y="1522413"/>
            <a:ext cx="5334000" cy="4024312"/>
            <a:chOff x="2112" y="959"/>
            <a:chExt cx="3360" cy="2535"/>
          </a:xfrm>
        </p:grpSpPr>
        <p:sp>
          <p:nvSpPr>
            <p:cNvPr id="35847" name="Freeform 10"/>
            <p:cNvSpPr>
              <a:spLocks/>
            </p:cNvSpPr>
            <p:nvPr/>
          </p:nvSpPr>
          <p:spPr bwMode="auto">
            <a:xfrm>
              <a:off x="3388" y="1184"/>
              <a:ext cx="1250" cy="1647"/>
            </a:xfrm>
            <a:custGeom>
              <a:avLst/>
              <a:gdLst>
                <a:gd name="T0" fmla="*/ 0 w 1250"/>
                <a:gd name="T1" fmla="*/ 85 h 1647"/>
                <a:gd name="T2" fmla="*/ 0 w 1250"/>
                <a:gd name="T3" fmla="*/ 1647 h 1647"/>
                <a:gd name="T4" fmla="*/ 416 w 1250"/>
                <a:gd name="T5" fmla="*/ 1593 h 1647"/>
                <a:gd name="T6" fmla="*/ 891 w 1250"/>
                <a:gd name="T7" fmla="*/ 1519 h 1647"/>
                <a:gd name="T8" fmla="*/ 1068 w 1250"/>
                <a:gd name="T9" fmla="*/ 1488 h 1647"/>
                <a:gd name="T10" fmla="*/ 1248 w 1250"/>
                <a:gd name="T11" fmla="*/ 1432 h 1647"/>
                <a:gd name="T12" fmla="*/ 1250 w 1250"/>
                <a:gd name="T13" fmla="*/ 947 h 1647"/>
                <a:gd name="T14" fmla="*/ 1248 w 1250"/>
                <a:gd name="T15" fmla="*/ 139 h 1647"/>
                <a:gd name="T16" fmla="*/ 994 w 1250"/>
                <a:gd name="T17" fmla="*/ 57 h 1647"/>
                <a:gd name="T18" fmla="*/ 841 w 1250"/>
                <a:gd name="T19" fmla="*/ 25 h 1647"/>
                <a:gd name="T20" fmla="*/ 715 w 1250"/>
                <a:gd name="T21" fmla="*/ 7 h 1647"/>
                <a:gd name="T22" fmla="*/ 544 w 1250"/>
                <a:gd name="T23" fmla="*/ 0 h 1647"/>
                <a:gd name="T24" fmla="*/ 403 w 1250"/>
                <a:gd name="T25" fmla="*/ 7 h 1647"/>
                <a:gd name="T26" fmla="*/ 294 w 1250"/>
                <a:gd name="T27" fmla="*/ 14 h 1647"/>
                <a:gd name="T28" fmla="*/ 178 w 1250"/>
                <a:gd name="T29" fmla="*/ 31 h 1647"/>
                <a:gd name="T30" fmla="*/ 0 w 1250"/>
                <a:gd name="T31" fmla="*/ 85 h 16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50"/>
                <a:gd name="T49" fmla="*/ 0 h 1647"/>
                <a:gd name="T50" fmla="*/ 1250 w 1250"/>
                <a:gd name="T51" fmla="*/ 1647 h 164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50" h="1647">
                  <a:moveTo>
                    <a:pt x="0" y="85"/>
                  </a:moveTo>
                  <a:lnTo>
                    <a:pt x="0" y="1647"/>
                  </a:lnTo>
                  <a:lnTo>
                    <a:pt x="416" y="1593"/>
                  </a:lnTo>
                  <a:lnTo>
                    <a:pt x="891" y="1519"/>
                  </a:lnTo>
                  <a:lnTo>
                    <a:pt x="1068" y="1488"/>
                  </a:lnTo>
                  <a:lnTo>
                    <a:pt x="1248" y="1432"/>
                  </a:lnTo>
                  <a:lnTo>
                    <a:pt x="1250" y="947"/>
                  </a:lnTo>
                  <a:lnTo>
                    <a:pt x="1248" y="139"/>
                  </a:lnTo>
                  <a:lnTo>
                    <a:pt x="994" y="57"/>
                  </a:lnTo>
                  <a:lnTo>
                    <a:pt x="841" y="25"/>
                  </a:lnTo>
                  <a:lnTo>
                    <a:pt x="715" y="7"/>
                  </a:lnTo>
                  <a:lnTo>
                    <a:pt x="544" y="0"/>
                  </a:lnTo>
                  <a:lnTo>
                    <a:pt x="403" y="7"/>
                  </a:lnTo>
                  <a:lnTo>
                    <a:pt x="294" y="14"/>
                  </a:lnTo>
                  <a:lnTo>
                    <a:pt x="178" y="3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5848" name="Freeform 4"/>
            <p:cNvSpPr>
              <a:spLocks/>
            </p:cNvSpPr>
            <p:nvPr/>
          </p:nvSpPr>
          <p:spPr bwMode="auto">
            <a:xfrm>
              <a:off x="3385" y="1219"/>
              <a:ext cx="1063" cy="1359"/>
            </a:xfrm>
            <a:custGeom>
              <a:avLst/>
              <a:gdLst>
                <a:gd name="T0" fmla="*/ 0 w 1109"/>
                <a:gd name="T1" fmla="*/ 70 h 1359"/>
                <a:gd name="T2" fmla="*/ 0 w 1109"/>
                <a:gd name="T3" fmla="*/ 1359 h 1359"/>
                <a:gd name="T4" fmla="*/ 298 w 1109"/>
                <a:gd name="T5" fmla="*/ 1314 h 1359"/>
                <a:gd name="T6" fmla="*/ 645 w 1109"/>
                <a:gd name="T7" fmla="*/ 1239 h 1359"/>
                <a:gd name="T8" fmla="*/ 894 w 1109"/>
                <a:gd name="T9" fmla="*/ 1152 h 1359"/>
                <a:gd name="T10" fmla="*/ 897 w 1109"/>
                <a:gd name="T11" fmla="*/ 888 h 1359"/>
                <a:gd name="T12" fmla="*/ 893 w 1109"/>
                <a:gd name="T13" fmla="*/ 137 h 1359"/>
                <a:gd name="T14" fmla="*/ 711 w 1109"/>
                <a:gd name="T15" fmla="*/ 47 h 1359"/>
                <a:gd name="T16" fmla="*/ 602 w 1109"/>
                <a:gd name="T17" fmla="*/ 21 h 1359"/>
                <a:gd name="T18" fmla="*/ 513 w 1109"/>
                <a:gd name="T19" fmla="*/ 6 h 1359"/>
                <a:gd name="T20" fmla="*/ 389 w 1109"/>
                <a:gd name="T21" fmla="*/ 0 h 1359"/>
                <a:gd name="T22" fmla="*/ 289 w 1109"/>
                <a:gd name="T23" fmla="*/ 6 h 1359"/>
                <a:gd name="T24" fmla="*/ 211 w 1109"/>
                <a:gd name="T25" fmla="*/ 12 h 1359"/>
                <a:gd name="T26" fmla="*/ 127 w 1109"/>
                <a:gd name="T27" fmla="*/ 26 h 1359"/>
                <a:gd name="T28" fmla="*/ 0 w 1109"/>
                <a:gd name="T29" fmla="*/ 70 h 13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09"/>
                <a:gd name="T46" fmla="*/ 0 h 1359"/>
                <a:gd name="T47" fmla="*/ 1109 w 1109"/>
                <a:gd name="T48" fmla="*/ 1359 h 13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09" h="1359">
                  <a:moveTo>
                    <a:pt x="0" y="70"/>
                  </a:moveTo>
                  <a:lnTo>
                    <a:pt x="0" y="1359"/>
                  </a:lnTo>
                  <a:lnTo>
                    <a:pt x="368" y="1314"/>
                  </a:lnTo>
                  <a:lnTo>
                    <a:pt x="797" y="1239"/>
                  </a:lnTo>
                  <a:lnTo>
                    <a:pt x="1105" y="1152"/>
                  </a:lnTo>
                  <a:lnTo>
                    <a:pt x="1109" y="888"/>
                  </a:lnTo>
                  <a:lnTo>
                    <a:pt x="1104" y="137"/>
                  </a:lnTo>
                  <a:lnTo>
                    <a:pt x="880" y="47"/>
                  </a:lnTo>
                  <a:lnTo>
                    <a:pt x="744" y="21"/>
                  </a:lnTo>
                  <a:lnTo>
                    <a:pt x="633" y="6"/>
                  </a:lnTo>
                  <a:lnTo>
                    <a:pt x="481" y="0"/>
                  </a:lnTo>
                  <a:lnTo>
                    <a:pt x="357" y="6"/>
                  </a:lnTo>
                  <a:lnTo>
                    <a:pt x="260" y="12"/>
                  </a:lnTo>
                  <a:lnTo>
                    <a:pt x="157" y="26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C0C0C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5849" name="Group 5"/>
            <p:cNvGrpSpPr>
              <a:grpSpLocks/>
            </p:cNvGrpSpPr>
            <p:nvPr/>
          </p:nvGrpSpPr>
          <p:grpSpPr bwMode="auto">
            <a:xfrm>
              <a:off x="2908" y="959"/>
              <a:ext cx="2016" cy="2160"/>
              <a:chOff x="1189" y="480"/>
              <a:chExt cx="1728" cy="2160"/>
            </a:xfrm>
          </p:grpSpPr>
          <p:sp>
            <p:nvSpPr>
              <p:cNvPr id="35858" name="Line 6"/>
              <p:cNvSpPr>
                <a:spLocks noChangeShapeType="1"/>
              </p:cNvSpPr>
              <p:nvPr/>
            </p:nvSpPr>
            <p:spPr bwMode="auto">
              <a:xfrm>
                <a:off x="1189" y="2640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859" name="Line 7"/>
              <p:cNvSpPr>
                <a:spLocks noChangeShapeType="1"/>
              </p:cNvSpPr>
              <p:nvPr/>
            </p:nvSpPr>
            <p:spPr bwMode="auto">
              <a:xfrm rot="16200000" flipV="1">
                <a:off x="109" y="1560"/>
                <a:ext cx="216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5850" name="Text Box 8"/>
            <p:cNvSpPr txBox="1">
              <a:spLocks noChangeArrowheads="1"/>
            </p:cNvSpPr>
            <p:nvPr/>
          </p:nvSpPr>
          <p:spPr bwMode="auto">
            <a:xfrm rot="-5400000">
              <a:off x="1943" y="1972"/>
              <a:ext cx="13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Pressure, mm Hg</a:t>
              </a:r>
            </a:p>
          </p:txBody>
        </p:sp>
        <p:sp>
          <p:nvSpPr>
            <p:cNvPr id="35851" name="Text Box 9"/>
            <p:cNvSpPr txBox="1">
              <a:spLocks noChangeArrowheads="1"/>
            </p:cNvSpPr>
            <p:nvPr/>
          </p:nvSpPr>
          <p:spPr bwMode="auto">
            <a:xfrm>
              <a:off x="3522" y="3263"/>
              <a:ext cx="87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buFont typeface="Symbol" charset="2"/>
                <a:buNone/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Volume, ml</a:t>
              </a:r>
            </a:p>
          </p:txBody>
        </p:sp>
        <p:sp>
          <p:nvSpPr>
            <p:cNvPr id="35852" name="Text Box 11"/>
            <p:cNvSpPr txBox="1">
              <a:spLocks noChangeArrowheads="1"/>
            </p:cNvSpPr>
            <p:nvPr/>
          </p:nvSpPr>
          <p:spPr bwMode="auto">
            <a:xfrm>
              <a:off x="3100" y="1919"/>
              <a:ext cx="10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 </a:t>
              </a:r>
              <a:r>
                <a:rPr lang="en-US" sz="1700">
                  <a:latin typeface="Arial" charset="0"/>
                </a:rPr>
                <a:t>compliance</a:t>
              </a:r>
            </a:p>
          </p:txBody>
        </p:sp>
        <p:sp>
          <p:nvSpPr>
            <p:cNvPr id="35853" name="Text Box 12"/>
            <p:cNvSpPr txBox="1">
              <a:spLocks noChangeArrowheads="1"/>
            </p:cNvSpPr>
            <p:nvPr/>
          </p:nvSpPr>
          <p:spPr bwMode="auto">
            <a:xfrm>
              <a:off x="4588" y="1583"/>
              <a:ext cx="5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normal</a:t>
              </a:r>
            </a:p>
          </p:txBody>
        </p:sp>
        <p:sp>
          <p:nvSpPr>
            <p:cNvPr id="35854" name="Text Box 14"/>
            <p:cNvSpPr txBox="1">
              <a:spLocks noChangeArrowheads="1"/>
            </p:cNvSpPr>
            <p:nvPr/>
          </p:nvSpPr>
          <p:spPr bwMode="auto">
            <a:xfrm>
              <a:off x="4512" y="2447"/>
              <a:ext cx="960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End diastolic ventricular volume</a:t>
              </a:r>
            </a:p>
          </p:txBody>
        </p:sp>
        <p:sp>
          <p:nvSpPr>
            <p:cNvPr id="35855" name="Text Box 15"/>
            <p:cNvSpPr txBox="1">
              <a:spLocks noChangeArrowheads="1"/>
            </p:cNvSpPr>
            <p:nvPr/>
          </p:nvSpPr>
          <p:spPr bwMode="auto">
            <a:xfrm>
              <a:off x="2112" y="2927"/>
              <a:ext cx="144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Ventricular pressure</a:t>
              </a:r>
            </a:p>
          </p:txBody>
        </p:sp>
        <p:cxnSp>
          <p:nvCxnSpPr>
            <p:cNvPr id="35856" name="AutoShape 21"/>
            <p:cNvCxnSpPr>
              <a:cxnSpLocks noChangeShapeType="1"/>
              <a:stCxn id="35854" idx="0"/>
              <a:endCxn id="35848" idx="5"/>
            </p:cNvCxnSpPr>
            <p:nvPr/>
          </p:nvCxnSpPr>
          <p:spPr bwMode="auto">
            <a:xfrm flipH="1" flipV="1">
              <a:off x="4453" y="2107"/>
              <a:ext cx="539" cy="33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5857" name="AutoShape 22"/>
            <p:cNvCxnSpPr>
              <a:cxnSpLocks noChangeShapeType="1"/>
              <a:stCxn id="35855" idx="3"/>
              <a:endCxn id="35848" idx="3"/>
            </p:cNvCxnSpPr>
            <p:nvPr/>
          </p:nvCxnSpPr>
          <p:spPr bwMode="auto">
            <a:xfrm flipV="1">
              <a:off x="3557" y="2463"/>
              <a:ext cx="592" cy="58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sp>
        <p:nvSpPr>
          <p:cNvPr id="35846" name="Text Box 36"/>
          <p:cNvSpPr txBox="1">
            <a:spLocks noChangeArrowheads="1"/>
          </p:cNvSpPr>
          <p:nvPr/>
        </p:nvSpPr>
        <p:spPr bwMode="auto">
          <a:xfrm>
            <a:off x="4191000" y="5715000"/>
            <a:ext cx="42672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  <a:buFont typeface="Symbol" charset="2"/>
              <a:buNone/>
            </a:pP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Filling of the ventricle is determined by preload and ventricular compliance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391400" cy="382588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b="1" i="1" smtClean="0">
                <a:solidFill>
                  <a:schemeClr val="tx1"/>
                </a:solidFill>
                <a:sym typeface="Symbol" charset="2"/>
              </a:rPr>
              <a:t>Stroke volume is a function of preload, contractility and afterload</a:t>
            </a:r>
          </a:p>
        </p:txBody>
      </p:sp>
      <p:grpSp>
        <p:nvGrpSpPr>
          <p:cNvPr id="36867" name="Group 83"/>
          <p:cNvGrpSpPr>
            <a:grpSpLocks/>
          </p:cNvGrpSpPr>
          <p:nvPr/>
        </p:nvGrpSpPr>
        <p:grpSpPr bwMode="auto">
          <a:xfrm>
            <a:off x="760413" y="4046538"/>
            <a:ext cx="7685087" cy="2644775"/>
            <a:chOff x="384" y="2549"/>
            <a:chExt cx="4841" cy="1666"/>
          </a:xfrm>
        </p:grpSpPr>
        <p:sp>
          <p:nvSpPr>
            <p:cNvPr id="36882" name="Text Box 65"/>
            <p:cNvSpPr txBox="1">
              <a:spLocks noChangeArrowheads="1"/>
            </p:cNvSpPr>
            <p:nvPr/>
          </p:nvSpPr>
          <p:spPr bwMode="auto">
            <a:xfrm>
              <a:off x="768" y="3984"/>
              <a:ext cx="404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Stroke volume = end diastolic volume minus end systolic volume</a:t>
              </a:r>
            </a:p>
          </p:txBody>
        </p:sp>
        <p:grpSp>
          <p:nvGrpSpPr>
            <p:cNvPr id="36883" name="Group 67"/>
            <p:cNvGrpSpPr>
              <a:grpSpLocks/>
            </p:cNvGrpSpPr>
            <p:nvPr/>
          </p:nvGrpSpPr>
          <p:grpSpPr bwMode="auto">
            <a:xfrm>
              <a:off x="384" y="2549"/>
              <a:ext cx="4841" cy="1243"/>
              <a:chOff x="288" y="703"/>
              <a:chExt cx="4799" cy="1441"/>
            </a:xfrm>
          </p:grpSpPr>
          <p:sp>
            <p:nvSpPr>
              <p:cNvPr id="36884" name="Text Box 68"/>
              <p:cNvSpPr txBox="1">
                <a:spLocks noChangeArrowheads="1"/>
              </p:cNvSpPr>
              <p:nvPr/>
            </p:nvSpPr>
            <p:spPr bwMode="auto">
              <a:xfrm>
                <a:off x="2208" y="1876"/>
                <a:ext cx="1108" cy="26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</a:t>
                </a:r>
                <a:r>
                  <a:rPr lang="en-US" sz="1700">
                    <a:latin typeface="Arial" charset="0"/>
                    <a:sym typeface="Symbol" charset="2"/>
                  </a:rPr>
                  <a:t> Stroke volume</a:t>
                </a:r>
              </a:p>
            </p:txBody>
          </p:sp>
          <p:sp>
            <p:nvSpPr>
              <p:cNvPr id="36885" name="Text Box 69"/>
              <p:cNvSpPr txBox="1">
                <a:spLocks noChangeArrowheads="1"/>
              </p:cNvSpPr>
              <p:nvPr/>
            </p:nvSpPr>
            <p:spPr bwMode="auto">
              <a:xfrm>
                <a:off x="4317" y="704"/>
                <a:ext cx="770" cy="26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</a:t>
                </a:r>
                <a:r>
                  <a:rPr lang="en-US" sz="1700">
                    <a:latin typeface="Arial" charset="0"/>
                  </a:rPr>
                  <a:t> afterload</a:t>
                </a:r>
              </a:p>
            </p:txBody>
          </p:sp>
          <p:sp>
            <p:nvSpPr>
              <p:cNvPr id="36886" name="Text Box 70"/>
              <p:cNvSpPr txBox="1">
                <a:spLocks noChangeArrowheads="1"/>
              </p:cNvSpPr>
              <p:nvPr/>
            </p:nvSpPr>
            <p:spPr bwMode="auto">
              <a:xfrm>
                <a:off x="3217" y="1218"/>
                <a:ext cx="1434" cy="267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</a:t>
                </a:r>
                <a:r>
                  <a:rPr lang="en-US" sz="1700"/>
                  <a:t> </a:t>
                </a:r>
                <a:r>
                  <a:rPr lang="en-US" sz="1700">
                    <a:latin typeface="Arial" charset="0"/>
                  </a:rPr>
                  <a:t>End systolic volume</a:t>
                </a:r>
              </a:p>
            </p:txBody>
          </p:sp>
          <p:sp>
            <p:nvSpPr>
              <p:cNvPr id="36887" name="Text Box 71"/>
              <p:cNvSpPr txBox="1">
                <a:spLocks noChangeArrowheads="1"/>
              </p:cNvSpPr>
              <p:nvPr/>
            </p:nvSpPr>
            <p:spPr bwMode="auto">
              <a:xfrm>
                <a:off x="2640" y="704"/>
                <a:ext cx="949" cy="26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</a:t>
                </a:r>
                <a:r>
                  <a:rPr lang="en-US" sz="1700">
                    <a:latin typeface="Arial" charset="0"/>
                  </a:rPr>
                  <a:t> Contractility</a:t>
                </a:r>
              </a:p>
            </p:txBody>
          </p:sp>
          <p:sp>
            <p:nvSpPr>
              <p:cNvPr id="36888" name="Text Box 72"/>
              <p:cNvSpPr txBox="1">
                <a:spLocks noChangeArrowheads="1"/>
              </p:cNvSpPr>
              <p:nvPr/>
            </p:nvSpPr>
            <p:spPr bwMode="auto">
              <a:xfrm>
                <a:off x="288" y="1218"/>
                <a:ext cx="2143" cy="267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</a:t>
                </a:r>
                <a:r>
                  <a:rPr lang="en-US" sz="1700">
                    <a:latin typeface="Arial" charset="0"/>
                    <a:sym typeface="Symbol" charset="2"/>
                  </a:rPr>
                  <a:t> </a:t>
                </a:r>
                <a:r>
                  <a:rPr lang="en-US" sz="1700">
                    <a:latin typeface="Arial" charset="0"/>
                  </a:rPr>
                  <a:t>End diastolic ventricular volume</a:t>
                </a:r>
              </a:p>
            </p:txBody>
          </p:sp>
          <p:sp>
            <p:nvSpPr>
              <p:cNvPr id="36889" name="Text Box 73"/>
              <p:cNvSpPr txBox="1">
                <a:spLocks noChangeArrowheads="1"/>
              </p:cNvSpPr>
              <p:nvPr/>
            </p:nvSpPr>
            <p:spPr bwMode="auto">
              <a:xfrm>
                <a:off x="1011" y="703"/>
                <a:ext cx="716" cy="26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en-US" sz="1700">
                    <a:sym typeface="Symbol" charset="2"/>
                  </a:rPr>
                  <a:t></a:t>
                </a:r>
                <a:r>
                  <a:rPr lang="en-US" sz="1700">
                    <a:latin typeface="Arial" charset="0"/>
                    <a:sym typeface="Symbol" charset="2"/>
                  </a:rPr>
                  <a:t> Preload</a:t>
                </a:r>
              </a:p>
            </p:txBody>
          </p:sp>
          <p:cxnSp>
            <p:nvCxnSpPr>
              <p:cNvPr id="36890" name="AutoShape 74"/>
              <p:cNvCxnSpPr>
                <a:cxnSpLocks noChangeShapeType="1"/>
                <a:stCxn id="36889" idx="2"/>
                <a:endCxn id="36888" idx="0"/>
              </p:cNvCxnSpPr>
              <p:nvPr/>
            </p:nvCxnSpPr>
            <p:spPr bwMode="auto">
              <a:xfrm>
                <a:off x="1369" y="958"/>
                <a:ext cx="0" cy="273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36891" name="AutoShape 75"/>
              <p:cNvCxnSpPr>
                <a:cxnSpLocks noChangeShapeType="1"/>
                <a:stCxn id="36888" idx="2"/>
                <a:endCxn id="36884" idx="0"/>
              </p:cNvCxnSpPr>
              <p:nvPr/>
            </p:nvCxnSpPr>
            <p:spPr bwMode="auto">
              <a:xfrm rot="16200000" flipH="1">
                <a:off x="1859" y="982"/>
                <a:ext cx="417" cy="1398"/>
              </a:xfrm>
              <a:prstGeom prst="bentConnector3">
                <a:avLst>
                  <a:gd name="adj1" fmla="val 49880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36892" name="AutoShape 76"/>
              <p:cNvCxnSpPr>
                <a:cxnSpLocks noChangeShapeType="1"/>
                <a:stCxn id="36885" idx="2"/>
                <a:endCxn id="36886" idx="0"/>
              </p:cNvCxnSpPr>
              <p:nvPr/>
            </p:nvCxnSpPr>
            <p:spPr bwMode="auto">
              <a:xfrm rot="5400000">
                <a:off x="4186" y="712"/>
                <a:ext cx="273" cy="766"/>
              </a:xfrm>
              <a:prstGeom prst="bentConnector3">
                <a:avLst>
                  <a:gd name="adj1" fmla="val 49815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36893" name="AutoShape 77"/>
              <p:cNvCxnSpPr>
                <a:cxnSpLocks noChangeShapeType="1"/>
                <a:stCxn id="36887" idx="2"/>
                <a:endCxn id="36886" idx="0"/>
              </p:cNvCxnSpPr>
              <p:nvPr/>
            </p:nvCxnSpPr>
            <p:spPr bwMode="auto">
              <a:xfrm rot="16200000" flipH="1">
                <a:off x="3393" y="684"/>
                <a:ext cx="273" cy="821"/>
              </a:xfrm>
              <a:prstGeom prst="bentConnector3">
                <a:avLst>
                  <a:gd name="adj1" fmla="val 49815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36894" name="AutoShape 78"/>
              <p:cNvCxnSpPr>
                <a:cxnSpLocks noChangeShapeType="1"/>
                <a:stCxn id="36886" idx="2"/>
                <a:endCxn id="36884" idx="0"/>
              </p:cNvCxnSpPr>
              <p:nvPr/>
            </p:nvCxnSpPr>
            <p:spPr bwMode="auto">
              <a:xfrm rot="5400000">
                <a:off x="3145" y="1094"/>
                <a:ext cx="417" cy="1173"/>
              </a:xfrm>
              <a:prstGeom prst="bentConnector3">
                <a:avLst>
                  <a:gd name="adj1" fmla="val 49880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</p:grpSp>
      </p:grpSp>
      <p:grpSp>
        <p:nvGrpSpPr>
          <p:cNvPr id="36868" name="Group 82"/>
          <p:cNvGrpSpPr>
            <a:grpSpLocks/>
          </p:cNvGrpSpPr>
          <p:nvPr/>
        </p:nvGrpSpPr>
        <p:grpSpPr bwMode="auto">
          <a:xfrm>
            <a:off x="866775" y="1735138"/>
            <a:ext cx="7472363" cy="1979612"/>
            <a:chOff x="382" y="1048"/>
            <a:chExt cx="4707" cy="1247"/>
          </a:xfrm>
        </p:grpSpPr>
        <p:sp>
          <p:nvSpPr>
            <p:cNvPr id="36871" name="Text Box 12"/>
            <p:cNvSpPr txBox="1">
              <a:spLocks noChangeArrowheads="1"/>
            </p:cNvSpPr>
            <p:nvPr/>
          </p:nvSpPr>
          <p:spPr bwMode="auto">
            <a:xfrm>
              <a:off x="2206" y="2064"/>
              <a:ext cx="111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latin typeface="Arial" charset="0"/>
                  <a:sym typeface="Symbol" charset="2"/>
                </a:rPr>
                <a:t> Stroke volume</a:t>
              </a:r>
            </a:p>
          </p:txBody>
        </p:sp>
        <p:sp>
          <p:nvSpPr>
            <p:cNvPr id="36872" name="Text Box 6"/>
            <p:cNvSpPr txBox="1">
              <a:spLocks noChangeArrowheads="1"/>
            </p:cNvSpPr>
            <p:nvPr/>
          </p:nvSpPr>
          <p:spPr bwMode="auto">
            <a:xfrm>
              <a:off x="4312" y="1048"/>
              <a:ext cx="77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</a:t>
              </a:r>
              <a:r>
                <a:rPr lang="en-US" sz="1700">
                  <a:latin typeface="Arial" charset="0"/>
                </a:rPr>
                <a:t> afterload</a:t>
              </a:r>
            </a:p>
          </p:txBody>
        </p:sp>
        <p:sp>
          <p:nvSpPr>
            <p:cNvPr id="36873" name="Text Box 7"/>
            <p:cNvSpPr txBox="1">
              <a:spLocks noChangeArrowheads="1"/>
            </p:cNvSpPr>
            <p:nvPr/>
          </p:nvSpPr>
          <p:spPr bwMode="auto">
            <a:xfrm>
              <a:off x="3213" y="1522"/>
              <a:ext cx="1446" cy="23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</a:t>
              </a:r>
              <a:r>
                <a:rPr lang="en-US" sz="1700">
                  <a:latin typeface="Arial" charset="0"/>
                </a:rPr>
                <a:t>End systolic volume</a:t>
              </a:r>
            </a:p>
          </p:txBody>
        </p:sp>
        <p:sp>
          <p:nvSpPr>
            <p:cNvPr id="36874" name="Text Box 28"/>
            <p:cNvSpPr txBox="1">
              <a:spLocks noChangeArrowheads="1"/>
            </p:cNvSpPr>
            <p:nvPr/>
          </p:nvSpPr>
          <p:spPr bwMode="auto">
            <a:xfrm>
              <a:off x="2637" y="1048"/>
              <a:ext cx="95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Contractility</a:t>
              </a:r>
            </a:p>
          </p:txBody>
        </p:sp>
        <p:sp>
          <p:nvSpPr>
            <p:cNvPr id="36875" name="Text Box 17"/>
            <p:cNvSpPr txBox="1">
              <a:spLocks noChangeArrowheads="1"/>
            </p:cNvSpPr>
            <p:nvPr/>
          </p:nvSpPr>
          <p:spPr bwMode="auto">
            <a:xfrm>
              <a:off x="382" y="1522"/>
              <a:ext cx="2162" cy="23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latin typeface="Arial" charset="0"/>
                  <a:sym typeface="Symbol" charset="2"/>
                </a:rPr>
                <a:t> </a:t>
              </a:r>
              <a:r>
                <a:rPr lang="en-US" sz="1700">
                  <a:latin typeface="Arial" charset="0"/>
                </a:rPr>
                <a:t>End diastolic ventricular volume</a:t>
              </a:r>
            </a:p>
          </p:txBody>
        </p:sp>
        <p:sp>
          <p:nvSpPr>
            <p:cNvPr id="36876" name="Text Box 18"/>
            <p:cNvSpPr txBox="1">
              <a:spLocks noChangeArrowheads="1"/>
            </p:cNvSpPr>
            <p:nvPr/>
          </p:nvSpPr>
          <p:spPr bwMode="auto">
            <a:xfrm>
              <a:off x="1032" y="1049"/>
              <a:ext cx="86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latin typeface="Arial" charset="0"/>
                  <a:sym typeface="Symbol" charset="2"/>
                </a:rPr>
                <a:t> Preload</a:t>
              </a:r>
            </a:p>
          </p:txBody>
        </p:sp>
        <p:cxnSp>
          <p:nvCxnSpPr>
            <p:cNvPr id="36877" name="AutoShape 34"/>
            <p:cNvCxnSpPr>
              <a:cxnSpLocks noChangeShapeType="1"/>
              <a:stCxn id="36876" idx="2"/>
              <a:endCxn id="36875" idx="0"/>
            </p:cNvCxnSpPr>
            <p:nvPr/>
          </p:nvCxnSpPr>
          <p:spPr bwMode="auto">
            <a:xfrm>
              <a:off x="1463" y="1285"/>
              <a:ext cx="0" cy="23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78" name="AutoShape 39"/>
            <p:cNvCxnSpPr>
              <a:cxnSpLocks noChangeShapeType="1"/>
              <a:stCxn id="36875" idx="2"/>
              <a:endCxn id="36871" idx="0"/>
            </p:cNvCxnSpPr>
            <p:nvPr/>
          </p:nvCxnSpPr>
          <p:spPr bwMode="auto">
            <a:xfrm rot="16200000" flipH="1">
              <a:off x="1963" y="1257"/>
              <a:ext cx="302" cy="1302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6879" name="AutoShape 40"/>
            <p:cNvCxnSpPr>
              <a:cxnSpLocks noChangeShapeType="1"/>
              <a:stCxn id="36872" idx="2"/>
              <a:endCxn id="36873" idx="0"/>
            </p:cNvCxnSpPr>
            <p:nvPr/>
          </p:nvCxnSpPr>
          <p:spPr bwMode="auto">
            <a:xfrm rot="5400000">
              <a:off x="4192" y="1018"/>
              <a:ext cx="252" cy="765"/>
            </a:xfrm>
            <a:prstGeom prst="bentConnector3">
              <a:avLst>
                <a:gd name="adj1" fmla="val 49815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6880" name="AutoShape 41"/>
            <p:cNvCxnSpPr>
              <a:cxnSpLocks noChangeShapeType="1"/>
              <a:stCxn id="36874" idx="2"/>
              <a:endCxn id="36873" idx="0"/>
            </p:cNvCxnSpPr>
            <p:nvPr/>
          </p:nvCxnSpPr>
          <p:spPr bwMode="auto">
            <a:xfrm rot="16200000" flipH="1">
              <a:off x="3399" y="991"/>
              <a:ext cx="252" cy="820"/>
            </a:xfrm>
            <a:prstGeom prst="bentConnector3">
              <a:avLst>
                <a:gd name="adj1" fmla="val 49815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6881" name="AutoShape 42"/>
            <p:cNvCxnSpPr>
              <a:cxnSpLocks noChangeShapeType="1"/>
              <a:stCxn id="36873" idx="2"/>
              <a:endCxn id="36871" idx="0"/>
            </p:cNvCxnSpPr>
            <p:nvPr/>
          </p:nvCxnSpPr>
          <p:spPr bwMode="auto">
            <a:xfrm rot="5400000">
              <a:off x="3200" y="1322"/>
              <a:ext cx="302" cy="1171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</p:grpSp>
      <p:sp>
        <p:nvSpPr>
          <p:cNvPr id="36869" name="Line 79"/>
          <p:cNvSpPr>
            <a:spLocks noChangeShapeType="1"/>
          </p:cNvSpPr>
          <p:nvPr/>
        </p:nvSpPr>
        <p:spPr bwMode="auto">
          <a:xfrm>
            <a:off x="722313" y="3879850"/>
            <a:ext cx="7762875" cy="158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870" name="Text Box 80"/>
          <p:cNvSpPr txBox="1">
            <a:spLocks noChangeArrowheads="1"/>
          </p:cNvSpPr>
          <p:nvPr/>
        </p:nvSpPr>
        <p:spPr bwMode="auto">
          <a:xfrm>
            <a:off x="2432050" y="685800"/>
            <a:ext cx="43434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 b="1" i="1">
                <a:latin typeface="Arial" charset="0"/>
              </a:rPr>
              <a:t>Preload drives filling</a:t>
            </a:r>
          </a:p>
          <a:p>
            <a:pPr eaLnBrk="0" hangingPunct="0"/>
            <a:r>
              <a:rPr lang="en-US" sz="1700" b="1" i="1">
                <a:latin typeface="Arial" charset="0"/>
              </a:rPr>
              <a:t>Contractility affects force of contraction</a:t>
            </a:r>
          </a:p>
          <a:p>
            <a:pPr eaLnBrk="0" hangingPunct="0"/>
            <a:r>
              <a:rPr lang="en-US" sz="1700" b="1" i="1">
                <a:latin typeface="Arial" charset="0"/>
              </a:rPr>
              <a:t>Afterload resists ejection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5410200" cy="657225"/>
          </a:xfr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 eaLnBrk="1" hangingPunct="1"/>
            <a:r>
              <a:rPr lang="en-US" sz="1800" b="1" i="1" smtClean="0"/>
              <a:t>Mean arterial pressure is determined by cardiac output and total peripheral resistance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33600" y="1066800"/>
            <a:ext cx="5181600" cy="4315779"/>
            <a:chOff x="2133600" y="1066800"/>
            <a:chExt cx="5181600" cy="4315779"/>
          </a:xfrm>
        </p:grpSpPr>
        <p:sp>
          <p:nvSpPr>
            <p:cNvPr id="4104" name="Text Box 3"/>
            <p:cNvSpPr txBox="1">
              <a:spLocks noChangeArrowheads="1"/>
            </p:cNvSpPr>
            <p:nvPr/>
          </p:nvSpPr>
          <p:spPr bwMode="auto">
            <a:xfrm>
              <a:off x="2133600" y="2913063"/>
              <a:ext cx="5181600" cy="887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700">
                  <a:latin typeface="Arial" charset="0"/>
                </a:rPr>
                <a:t>Since CVP ~ zero, using MAP for the average driving pressure in the circulation, and TPR for total peripheral (systemic) resistance: </a:t>
              </a:r>
            </a:p>
          </p:txBody>
        </p:sp>
        <p:graphicFrame>
          <p:nvGraphicFramePr>
            <p:cNvPr id="409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54206325"/>
                </p:ext>
              </p:extLst>
            </p:nvPr>
          </p:nvGraphicFramePr>
          <p:xfrm>
            <a:off x="2133600" y="1066800"/>
            <a:ext cx="990600" cy="768350"/>
          </p:xfrm>
          <a:graphic>
            <a:graphicData uri="http://schemas.openxmlformats.org/presentationml/2006/ole">
              <p:oleObj spid="_x0000_s4124" name="Equation" r:id="rId5" imgW="507633" imgH="393539" progId="Equation.3">
                <p:embed/>
              </p:oleObj>
            </a:graphicData>
          </a:graphic>
        </p:graphicFrame>
        <p:graphicFrame>
          <p:nvGraphicFramePr>
            <p:cNvPr id="409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013263398"/>
                </p:ext>
              </p:extLst>
            </p:nvPr>
          </p:nvGraphicFramePr>
          <p:xfrm>
            <a:off x="2133600" y="2047875"/>
            <a:ext cx="2070100" cy="661988"/>
          </p:xfrm>
          <a:graphic>
            <a:graphicData uri="http://schemas.openxmlformats.org/presentationml/2006/ole">
              <p:oleObj spid="_x0000_s4125" name="Equation" r:id="rId6" imgW="1231877" imgH="393539" progId="Equation.3">
                <p:embed/>
              </p:oleObj>
            </a:graphicData>
          </a:graphic>
        </p:graphicFrame>
        <p:graphicFrame>
          <p:nvGraphicFramePr>
            <p:cNvPr id="410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288684867"/>
                </p:ext>
              </p:extLst>
            </p:nvPr>
          </p:nvGraphicFramePr>
          <p:xfrm>
            <a:off x="2133600" y="4003675"/>
            <a:ext cx="1308100" cy="665163"/>
          </p:xfrm>
          <a:graphic>
            <a:graphicData uri="http://schemas.openxmlformats.org/presentationml/2006/ole">
              <p:oleObj spid="_x0000_s4126" name="Equation" r:id="rId7" imgW="774401" imgH="393539" progId="Equation.3">
                <p:embed/>
              </p:oleObj>
            </a:graphicData>
          </a:graphic>
        </p:graphicFrame>
        <p:graphicFrame>
          <p:nvGraphicFramePr>
            <p:cNvPr id="4101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974113888"/>
                </p:ext>
              </p:extLst>
            </p:nvPr>
          </p:nvGraphicFramePr>
          <p:xfrm>
            <a:off x="2133600" y="4883151"/>
            <a:ext cx="2971800" cy="499428"/>
          </p:xfrm>
          <a:graphic>
            <a:graphicData uri="http://schemas.openxmlformats.org/presentationml/2006/ole">
              <p:oleObj spid="_x0000_s4127" name="Equation" r:id="rId8" imgW="1205796" imgH="203261" progId="Equation.3">
                <p:embed/>
              </p:oleObj>
            </a:graphicData>
          </a:graphic>
        </p:graphicFrame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382588"/>
          </a:xfrm>
          <a:ln cap="flat" algn="ctr"/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Ca</a:t>
            </a:r>
            <a:r>
              <a:rPr lang="en-US" sz="1800" baseline="30000" smtClean="0"/>
              <a:t>++</a:t>
            </a:r>
            <a:r>
              <a:rPr lang="en-US" sz="1800" smtClean="0"/>
              <a:t> binding to troponin C allows actin and myosin to form a cross bridge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533400" y="5181600"/>
            <a:ext cx="8001000" cy="13525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During a myocardial infarction, cardiac troponins are released into the circulation. Cardiac and skeletal muscle TnC are identical, but cardiac &amp; skeletal muscle TnI &amp; TnT have different amino acid sequences so they can be differentiated. 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Detection of cardiac TNi and TnT in the circulation suggests myocardial damage.</a:t>
            </a:r>
          </a:p>
        </p:txBody>
      </p:sp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1543050" y="3465405"/>
            <a:ext cx="6076950" cy="1374992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Tropomyosin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blocks myosin binding sites on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actin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Ca</a:t>
            </a:r>
            <a:r>
              <a:rPr lang="en-US" sz="1700" b="1" i="1" baseline="30000" dirty="0">
                <a:solidFill>
                  <a:schemeClr val="tx2"/>
                </a:solidFill>
                <a:latin typeface="Arial" charset="0"/>
              </a:rPr>
              <a:t>++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binds to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troponin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C and then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Troponin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I moves </a:t>
            </a:r>
            <a:r>
              <a:rPr lang="en-US" sz="1700" b="1" i="1" dirty="0" err="1" smtClean="0">
                <a:solidFill>
                  <a:schemeClr val="tx2"/>
                </a:solidFill>
                <a:latin typeface="Arial" charset="0"/>
              </a:rPr>
              <a:t>tropomyosin</a:t>
            </a:r>
            <a:r>
              <a:rPr lang="en-US" sz="1700" b="1" i="1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exposing the myosin binding site on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actin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Troponin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T holds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troponin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complex to </a:t>
            </a:r>
            <a:r>
              <a:rPr lang="en-US" sz="1700" b="1" i="1" dirty="0" err="1">
                <a:solidFill>
                  <a:schemeClr val="tx2"/>
                </a:solidFill>
                <a:latin typeface="Arial" charset="0"/>
              </a:rPr>
              <a:t>tropomyosin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  <p:grpSp>
        <p:nvGrpSpPr>
          <p:cNvPr id="11269" name="Group 49"/>
          <p:cNvGrpSpPr>
            <a:grpSpLocks/>
          </p:cNvGrpSpPr>
          <p:nvPr/>
        </p:nvGrpSpPr>
        <p:grpSpPr bwMode="auto">
          <a:xfrm>
            <a:off x="2579688" y="914400"/>
            <a:ext cx="3906837" cy="2209800"/>
            <a:chOff x="1296" y="576"/>
            <a:chExt cx="2461" cy="1392"/>
          </a:xfrm>
        </p:grpSpPr>
        <p:grpSp>
          <p:nvGrpSpPr>
            <p:cNvPr id="11270" name="Group 9"/>
            <p:cNvGrpSpPr>
              <a:grpSpLocks/>
            </p:cNvGrpSpPr>
            <p:nvPr/>
          </p:nvGrpSpPr>
          <p:grpSpPr bwMode="auto">
            <a:xfrm>
              <a:off x="1584" y="1449"/>
              <a:ext cx="1920" cy="144"/>
              <a:chOff x="672" y="960"/>
              <a:chExt cx="1920" cy="144"/>
            </a:xfrm>
          </p:grpSpPr>
          <p:sp>
            <p:nvSpPr>
              <p:cNvPr id="11301" name="Freeform 7"/>
              <p:cNvSpPr>
                <a:spLocks/>
              </p:cNvSpPr>
              <p:nvPr/>
            </p:nvSpPr>
            <p:spPr bwMode="auto">
              <a:xfrm>
                <a:off x="672" y="960"/>
                <a:ext cx="1920" cy="144"/>
              </a:xfrm>
              <a:custGeom>
                <a:avLst/>
                <a:gdLst>
                  <a:gd name="T0" fmla="*/ 0 w 1920"/>
                  <a:gd name="T1" fmla="*/ 0 h 144"/>
                  <a:gd name="T2" fmla="*/ 336 w 1920"/>
                  <a:gd name="T3" fmla="*/ 144 h 144"/>
                  <a:gd name="T4" fmla="*/ 720 w 1920"/>
                  <a:gd name="T5" fmla="*/ 0 h 144"/>
                  <a:gd name="T6" fmla="*/ 1152 w 1920"/>
                  <a:gd name="T7" fmla="*/ 144 h 144"/>
                  <a:gd name="T8" fmla="*/ 1536 w 1920"/>
                  <a:gd name="T9" fmla="*/ 0 h 144"/>
                  <a:gd name="T10" fmla="*/ 1920 w 1920"/>
                  <a:gd name="T11" fmla="*/ 144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0"/>
                  <a:gd name="T19" fmla="*/ 0 h 144"/>
                  <a:gd name="T20" fmla="*/ 1920 w 1920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0" h="144">
                    <a:moveTo>
                      <a:pt x="0" y="0"/>
                    </a:moveTo>
                    <a:cubicBezTo>
                      <a:pt x="108" y="72"/>
                      <a:pt x="216" y="144"/>
                      <a:pt x="336" y="144"/>
                    </a:cubicBezTo>
                    <a:cubicBezTo>
                      <a:pt x="456" y="144"/>
                      <a:pt x="584" y="0"/>
                      <a:pt x="720" y="0"/>
                    </a:cubicBezTo>
                    <a:cubicBezTo>
                      <a:pt x="856" y="0"/>
                      <a:pt x="1016" y="144"/>
                      <a:pt x="1152" y="144"/>
                    </a:cubicBezTo>
                    <a:cubicBezTo>
                      <a:pt x="1288" y="144"/>
                      <a:pt x="1408" y="0"/>
                      <a:pt x="1536" y="0"/>
                    </a:cubicBezTo>
                    <a:cubicBezTo>
                      <a:pt x="1664" y="0"/>
                      <a:pt x="1792" y="72"/>
                      <a:pt x="1920" y="144"/>
                    </a:cubicBezTo>
                  </a:path>
                </a:pathLst>
              </a:custGeom>
              <a:noFill/>
              <a:ln w="158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02" name="Freeform 8"/>
              <p:cNvSpPr>
                <a:spLocks/>
              </p:cNvSpPr>
              <p:nvPr/>
            </p:nvSpPr>
            <p:spPr bwMode="auto">
              <a:xfrm flipV="1">
                <a:off x="672" y="960"/>
                <a:ext cx="1920" cy="144"/>
              </a:xfrm>
              <a:custGeom>
                <a:avLst/>
                <a:gdLst>
                  <a:gd name="T0" fmla="*/ 0 w 1920"/>
                  <a:gd name="T1" fmla="*/ 0 h 144"/>
                  <a:gd name="T2" fmla="*/ 336 w 1920"/>
                  <a:gd name="T3" fmla="*/ 144 h 144"/>
                  <a:gd name="T4" fmla="*/ 720 w 1920"/>
                  <a:gd name="T5" fmla="*/ 0 h 144"/>
                  <a:gd name="T6" fmla="*/ 1152 w 1920"/>
                  <a:gd name="T7" fmla="*/ 144 h 144"/>
                  <a:gd name="T8" fmla="*/ 1536 w 1920"/>
                  <a:gd name="T9" fmla="*/ 0 h 144"/>
                  <a:gd name="T10" fmla="*/ 1920 w 1920"/>
                  <a:gd name="T11" fmla="*/ 144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0"/>
                  <a:gd name="T19" fmla="*/ 0 h 144"/>
                  <a:gd name="T20" fmla="*/ 1920 w 1920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0" h="144">
                    <a:moveTo>
                      <a:pt x="0" y="0"/>
                    </a:moveTo>
                    <a:cubicBezTo>
                      <a:pt x="108" y="72"/>
                      <a:pt x="216" y="144"/>
                      <a:pt x="336" y="144"/>
                    </a:cubicBezTo>
                    <a:cubicBezTo>
                      <a:pt x="456" y="144"/>
                      <a:pt x="584" y="0"/>
                      <a:pt x="720" y="0"/>
                    </a:cubicBezTo>
                    <a:cubicBezTo>
                      <a:pt x="856" y="0"/>
                      <a:pt x="1016" y="144"/>
                      <a:pt x="1152" y="144"/>
                    </a:cubicBezTo>
                    <a:cubicBezTo>
                      <a:pt x="1288" y="144"/>
                      <a:pt x="1408" y="0"/>
                      <a:pt x="1536" y="0"/>
                    </a:cubicBezTo>
                    <a:cubicBezTo>
                      <a:pt x="1664" y="0"/>
                      <a:pt x="1792" y="72"/>
                      <a:pt x="1920" y="144"/>
                    </a:cubicBezTo>
                  </a:path>
                </a:pathLst>
              </a:custGeom>
              <a:noFill/>
              <a:ln w="158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271" name="Oval 11"/>
            <p:cNvSpPr>
              <a:spLocks noChangeArrowheads="1"/>
            </p:cNvSpPr>
            <p:nvPr/>
          </p:nvSpPr>
          <p:spPr bwMode="auto">
            <a:xfrm>
              <a:off x="2369" y="1008"/>
              <a:ext cx="384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72" name="Text Box 14"/>
            <p:cNvSpPr txBox="1">
              <a:spLocks noChangeArrowheads="1"/>
            </p:cNvSpPr>
            <p:nvPr/>
          </p:nvSpPr>
          <p:spPr bwMode="auto">
            <a:xfrm>
              <a:off x="2382" y="1065"/>
              <a:ext cx="358" cy="22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Tn-I</a:t>
              </a:r>
            </a:p>
          </p:txBody>
        </p:sp>
        <p:sp>
          <p:nvSpPr>
            <p:cNvPr id="11273" name="Oval 17"/>
            <p:cNvSpPr>
              <a:spLocks noChangeArrowheads="1"/>
            </p:cNvSpPr>
            <p:nvPr/>
          </p:nvSpPr>
          <p:spPr bwMode="auto">
            <a:xfrm>
              <a:off x="2767" y="983"/>
              <a:ext cx="384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74" name="Text Box 18"/>
            <p:cNvSpPr txBox="1">
              <a:spLocks noChangeArrowheads="1"/>
            </p:cNvSpPr>
            <p:nvPr/>
          </p:nvSpPr>
          <p:spPr bwMode="auto">
            <a:xfrm>
              <a:off x="2758" y="1040"/>
              <a:ext cx="403" cy="22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Tn-T</a:t>
              </a:r>
            </a:p>
          </p:txBody>
        </p:sp>
        <p:sp>
          <p:nvSpPr>
            <p:cNvPr id="11275" name="Oval 20"/>
            <p:cNvSpPr>
              <a:spLocks noChangeArrowheads="1"/>
            </p:cNvSpPr>
            <p:nvPr/>
          </p:nvSpPr>
          <p:spPr bwMode="auto">
            <a:xfrm>
              <a:off x="2543" y="698"/>
              <a:ext cx="384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76" name="Text Box 21"/>
            <p:cNvSpPr txBox="1">
              <a:spLocks noChangeArrowheads="1"/>
            </p:cNvSpPr>
            <p:nvPr/>
          </p:nvSpPr>
          <p:spPr bwMode="auto">
            <a:xfrm>
              <a:off x="2527" y="755"/>
              <a:ext cx="418" cy="22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Tn-C</a:t>
              </a:r>
            </a:p>
          </p:txBody>
        </p:sp>
        <p:grpSp>
          <p:nvGrpSpPr>
            <p:cNvPr id="11277" name="Group 32"/>
            <p:cNvGrpSpPr>
              <a:grpSpLocks/>
            </p:cNvGrpSpPr>
            <p:nvPr/>
          </p:nvGrpSpPr>
          <p:grpSpPr bwMode="auto">
            <a:xfrm>
              <a:off x="2104" y="1453"/>
              <a:ext cx="1128" cy="284"/>
              <a:chOff x="1192" y="964"/>
              <a:chExt cx="1128" cy="284"/>
            </a:xfrm>
          </p:grpSpPr>
          <p:sp>
            <p:nvSpPr>
              <p:cNvPr id="11293" name="Oval 24"/>
              <p:cNvSpPr>
                <a:spLocks noChangeArrowheads="1"/>
              </p:cNvSpPr>
              <p:nvPr/>
            </p:nvSpPr>
            <p:spPr bwMode="auto">
              <a:xfrm>
                <a:off x="1192" y="1080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4" name="Oval 25"/>
              <p:cNvSpPr>
                <a:spLocks noChangeArrowheads="1"/>
              </p:cNvSpPr>
              <p:nvPr/>
            </p:nvSpPr>
            <p:spPr bwMode="auto">
              <a:xfrm>
                <a:off x="1344" y="11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5" name="Oval 26"/>
              <p:cNvSpPr>
                <a:spLocks noChangeArrowheads="1"/>
              </p:cNvSpPr>
              <p:nvPr/>
            </p:nvSpPr>
            <p:spPr bwMode="auto">
              <a:xfrm>
                <a:off x="1488" y="1076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6" name="Oval 27"/>
              <p:cNvSpPr>
                <a:spLocks noChangeArrowheads="1"/>
              </p:cNvSpPr>
              <p:nvPr/>
            </p:nvSpPr>
            <p:spPr bwMode="auto">
              <a:xfrm>
                <a:off x="1764" y="96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7" name="Oval 28"/>
              <p:cNvSpPr>
                <a:spLocks noChangeArrowheads="1"/>
              </p:cNvSpPr>
              <p:nvPr/>
            </p:nvSpPr>
            <p:spPr bwMode="auto">
              <a:xfrm>
                <a:off x="1624" y="10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8" name="Oval 29"/>
              <p:cNvSpPr>
                <a:spLocks noChangeArrowheads="1"/>
              </p:cNvSpPr>
              <p:nvPr/>
            </p:nvSpPr>
            <p:spPr bwMode="auto">
              <a:xfrm>
                <a:off x="1904" y="1008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9" name="Oval 30"/>
              <p:cNvSpPr>
                <a:spLocks noChangeArrowheads="1"/>
              </p:cNvSpPr>
              <p:nvPr/>
            </p:nvSpPr>
            <p:spPr bwMode="auto">
              <a:xfrm>
                <a:off x="2036" y="1080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00" name="Oval 31"/>
              <p:cNvSpPr>
                <a:spLocks noChangeArrowheads="1"/>
              </p:cNvSpPr>
              <p:nvPr/>
            </p:nvSpPr>
            <p:spPr bwMode="auto">
              <a:xfrm>
                <a:off x="2176" y="11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1278" name="Group 33"/>
            <p:cNvGrpSpPr>
              <a:grpSpLocks/>
            </p:cNvGrpSpPr>
            <p:nvPr/>
          </p:nvGrpSpPr>
          <p:grpSpPr bwMode="auto">
            <a:xfrm flipV="1">
              <a:off x="2096" y="1305"/>
              <a:ext cx="1128" cy="284"/>
              <a:chOff x="1192" y="964"/>
              <a:chExt cx="1128" cy="284"/>
            </a:xfrm>
          </p:grpSpPr>
          <p:sp>
            <p:nvSpPr>
              <p:cNvPr id="11285" name="Oval 34"/>
              <p:cNvSpPr>
                <a:spLocks noChangeArrowheads="1"/>
              </p:cNvSpPr>
              <p:nvPr/>
            </p:nvSpPr>
            <p:spPr bwMode="auto">
              <a:xfrm>
                <a:off x="1192" y="1080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86" name="Oval 35"/>
              <p:cNvSpPr>
                <a:spLocks noChangeArrowheads="1"/>
              </p:cNvSpPr>
              <p:nvPr/>
            </p:nvSpPr>
            <p:spPr bwMode="auto">
              <a:xfrm>
                <a:off x="1344" y="11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87" name="Oval 36"/>
              <p:cNvSpPr>
                <a:spLocks noChangeArrowheads="1"/>
              </p:cNvSpPr>
              <p:nvPr/>
            </p:nvSpPr>
            <p:spPr bwMode="auto">
              <a:xfrm>
                <a:off x="1488" y="1076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88" name="Oval 37"/>
              <p:cNvSpPr>
                <a:spLocks noChangeArrowheads="1"/>
              </p:cNvSpPr>
              <p:nvPr/>
            </p:nvSpPr>
            <p:spPr bwMode="auto">
              <a:xfrm>
                <a:off x="1764" y="96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89" name="Oval 38"/>
              <p:cNvSpPr>
                <a:spLocks noChangeArrowheads="1"/>
              </p:cNvSpPr>
              <p:nvPr/>
            </p:nvSpPr>
            <p:spPr bwMode="auto">
              <a:xfrm>
                <a:off x="1624" y="10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0" name="Oval 39"/>
              <p:cNvSpPr>
                <a:spLocks noChangeArrowheads="1"/>
              </p:cNvSpPr>
              <p:nvPr/>
            </p:nvSpPr>
            <p:spPr bwMode="auto">
              <a:xfrm>
                <a:off x="1904" y="1008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1" name="Oval 40"/>
              <p:cNvSpPr>
                <a:spLocks noChangeArrowheads="1"/>
              </p:cNvSpPr>
              <p:nvPr/>
            </p:nvSpPr>
            <p:spPr bwMode="auto">
              <a:xfrm>
                <a:off x="2036" y="1080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2" name="Oval 41"/>
              <p:cNvSpPr>
                <a:spLocks noChangeArrowheads="1"/>
              </p:cNvSpPr>
              <p:nvPr/>
            </p:nvSpPr>
            <p:spPr bwMode="auto">
              <a:xfrm>
                <a:off x="2176" y="1104"/>
                <a:ext cx="144" cy="144"/>
              </a:xfrm>
              <a:prstGeom prst="ellipse">
                <a:avLst/>
              </a:prstGeom>
              <a:solidFill>
                <a:srgbClr val="FF6600"/>
              </a:solidFill>
              <a:ln w="15875">
                <a:solidFill>
                  <a:srgbClr val="FF6600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279" name="Text Box 42"/>
            <p:cNvSpPr txBox="1">
              <a:spLocks noChangeArrowheads="1"/>
            </p:cNvSpPr>
            <p:nvPr/>
          </p:nvSpPr>
          <p:spPr bwMode="auto">
            <a:xfrm>
              <a:off x="1584" y="1737"/>
              <a:ext cx="46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actin</a:t>
              </a:r>
            </a:p>
          </p:txBody>
        </p:sp>
        <p:cxnSp>
          <p:nvCxnSpPr>
            <p:cNvPr id="11280" name="AutoShape 43"/>
            <p:cNvCxnSpPr>
              <a:cxnSpLocks noChangeShapeType="1"/>
              <a:stCxn id="11279" idx="3"/>
              <a:endCxn id="11294" idx="4"/>
            </p:cNvCxnSpPr>
            <p:nvPr/>
          </p:nvCxnSpPr>
          <p:spPr bwMode="auto">
            <a:xfrm flipV="1">
              <a:off x="2049" y="1742"/>
              <a:ext cx="279" cy="1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11281" name="Text Box 44"/>
            <p:cNvSpPr txBox="1">
              <a:spLocks noChangeArrowheads="1"/>
            </p:cNvSpPr>
            <p:nvPr/>
          </p:nvSpPr>
          <p:spPr bwMode="auto">
            <a:xfrm>
              <a:off x="1296" y="969"/>
              <a:ext cx="89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tropomyosin</a:t>
              </a:r>
            </a:p>
          </p:txBody>
        </p:sp>
        <p:cxnSp>
          <p:nvCxnSpPr>
            <p:cNvPr id="11282" name="AutoShape 45"/>
            <p:cNvCxnSpPr>
              <a:cxnSpLocks noChangeShapeType="1"/>
              <a:stCxn id="11281" idx="2"/>
              <a:endCxn id="11302" idx="1"/>
            </p:cNvCxnSpPr>
            <p:nvPr/>
          </p:nvCxnSpPr>
          <p:spPr bwMode="auto">
            <a:xfrm>
              <a:off x="1743" y="1205"/>
              <a:ext cx="172" cy="2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11283" name="Text Box 46"/>
            <p:cNvSpPr txBox="1">
              <a:spLocks noChangeArrowheads="1"/>
            </p:cNvSpPr>
            <p:nvPr/>
          </p:nvSpPr>
          <p:spPr bwMode="auto">
            <a:xfrm>
              <a:off x="3353" y="576"/>
              <a:ext cx="404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Ca</a:t>
              </a:r>
              <a:r>
                <a:rPr lang="en-US" sz="1700" baseline="30000">
                  <a:solidFill>
                    <a:schemeClr val="tx2"/>
                  </a:solidFill>
                  <a:latin typeface="Arial" charset="0"/>
                </a:rPr>
                <a:t>++</a:t>
              </a:r>
            </a:p>
          </p:txBody>
        </p:sp>
        <p:cxnSp>
          <p:nvCxnSpPr>
            <p:cNvPr id="11284" name="AutoShape 47"/>
            <p:cNvCxnSpPr>
              <a:cxnSpLocks noChangeShapeType="1"/>
              <a:stCxn id="11283" idx="1"/>
              <a:endCxn id="11276" idx="3"/>
            </p:cNvCxnSpPr>
            <p:nvPr/>
          </p:nvCxnSpPr>
          <p:spPr bwMode="auto">
            <a:xfrm rot="10800000" flipV="1">
              <a:off x="2945" y="693"/>
              <a:ext cx="402" cy="173"/>
            </a:xfrm>
            <a:prstGeom prst="curvedConnector3">
              <a:avLst>
                <a:gd name="adj1" fmla="val 49255"/>
              </a:avLst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6138" y="303213"/>
            <a:ext cx="4894262" cy="382587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Cardiac output, heart rate and stroke volume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153400" cy="17954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Aft>
                <a:spcPct val="50000"/>
              </a:spcAft>
            </a:pPr>
            <a:r>
              <a:rPr lang="en-US" sz="1700" b="1">
                <a:latin typeface="Arial" charset="0"/>
              </a:rPr>
              <a:t>CO = HR x SV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 b="1">
                <a:latin typeface="Arial" charset="0"/>
              </a:rPr>
              <a:t>CO</a:t>
            </a:r>
            <a:r>
              <a:rPr lang="en-US" sz="1700">
                <a:latin typeface="Arial" charset="0"/>
              </a:rPr>
              <a:t> (cardiac output, ml/min) = heart rate (beats/min) times stroke volume (ml/beat)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 b="1">
                <a:latin typeface="Arial" charset="0"/>
              </a:rPr>
              <a:t>HR</a:t>
            </a:r>
            <a:r>
              <a:rPr lang="en-US" sz="1700">
                <a:latin typeface="Arial" charset="0"/>
              </a:rPr>
              <a:t> is regulated primarily by the autonomic nervous system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 b="1">
                <a:latin typeface="Arial" charset="0"/>
              </a:rPr>
              <a:t>SV</a:t>
            </a:r>
            <a:r>
              <a:rPr lang="en-US" sz="1700">
                <a:latin typeface="Arial" charset="0"/>
              </a:rPr>
              <a:t> is regulated by the Frank Starling mechanism (intrinsic) and by the autonomic nervous system (extrinsic)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5334000" cy="369332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en-US" sz="1800" b="1" i="1" dirty="0" smtClean="0"/>
              <a:t>Sympathetic stimulation increases heart rate</a:t>
            </a:r>
          </a:p>
        </p:txBody>
      </p:sp>
      <p:grpSp>
        <p:nvGrpSpPr>
          <p:cNvPr id="38919" name="Group 74"/>
          <p:cNvGrpSpPr>
            <a:grpSpLocks/>
          </p:cNvGrpSpPr>
          <p:nvPr/>
        </p:nvGrpSpPr>
        <p:grpSpPr bwMode="auto">
          <a:xfrm>
            <a:off x="4495800" y="1905000"/>
            <a:ext cx="4419600" cy="2928938"/>
            <a:chOff x="2592" y="720"/>
            <a:chExt cx="2784" cy="1845"/>
          </a:xfrm>
        </p:grpSpPr>
        <p:sp>
          <p:nvSpPr>
            <p:cNvPr id="38920" name="Text Box 66"/>
            <p:cNvSpPr txBox="1">
              <a:spLocks noChangeArrowheads="1"/>
            </p:cNvSpPr>
            <p:nvPr/>
          </p:nvSpPr>
          <p:spPr bwMode="auto">
            <a:xfrm>
              <a:off x="3150" y="720"/>
              <a:ext cx="147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dirty="0">
                  <a:latin typeface="Arial" charset="0"/>
                  <a:sym typeface="Symbol" charset="2"/>
                </a:rPr>
                <a:t></a:t>
              </a:r>
              <a:r>
                <a:rPr lang="en-US" sz="1700" dirty="0">
                  <a:latin typeface="Arial" charset="0"/>
                </a:rPr>
                <a:t> Sympathetic activity</a:t>
              </a:r>
            </a:p>
          </p:txBody>
        </p:sp>
        <p:sp>
          <p:nvSpPr>
            <p:cNvPr id="38921" name="Text Box 67"/>
            <p:cNvSpPr txBox="1">
              <a:spLocks noChangeArrowheads="1"/>
            </p:cNvSpPr>
            <p:nvPr/>
          </p:nvSpPr>
          <p:spPr bwMode="auto">
            <a:xfrm>
              <a:off x="2592" y="1402"/>
              <a:ext cx="1392" cy="3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b="1" dirty="0" smtClean="0">
                  <a:solidFill>
                    <a:srgbClr val="FF3300"/>
                  </a:solidFill>
                  <a:latin typeface="Arial" charset="0"/>
                  <a:sym typeface="Symbol" charset="2"/>
                </a:rPr>
                <a:t> </a:t>
              </a:r>
              <a:r>
                <a:rPr lang="en-US" sz="1700" dirty="0">
                  <a:latin typeface="Arial" charset="0"/>
                  <a:sym typeface="Symbol" charset="2"/>
                </a:rPr>
                <a:t> </a:t>
              </a:r>
              <a:r>
                <a:rPr lang="en-US" sz="1700" dirty="0">
                  <a:latin typeface="Arial" charset="0"/>
                </a:rPr>
                <a:t>Slope of pacemaker potential</a:t>
              </a:r>
            </a:p>
          </p:txBody>
        </p:sp>
        <p:sp>
          <p:nvSpPr>
            <p:cNvPr id="38922" name="Text Box 68"/>
            <p:cNvSpPr txBox="1">
              <a:spLocks noChangeArrowheads="1"/>
            </p:cNvSpPr>
            <p:nvPr/>
          </p:nvSpPr>
          <p:spPr bwMode="auto">
            <a:xfrm>
              <a:off x="3446" y="2334"/>
              <a:ext cx="87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Heart rate</a:t>
              </a:r>
            </a:p>
          </p:txBody>
        </p:sp>
        <p:sp>
          <p:nvSpPr>
            <p:cNvPr id="38923" name="Text Box 69"/>
            <p:cNvSpPr txBox="1">
              <a:spLocks noChangeArrowheads="1"/>
            </p:cNvSpPr>
            <p:nvPr/>
          </p:nvSpPr>
          <p:spPr bwMode="auto">
            <a:xfrm>
              <a:off x="4224" y="1402"/>
              <a:ext cx="115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Threshold for AP more negative</a:t>
              </a:r>
              <a:endParaRPr lang="en-US" sz="1700">
                <a:latin typeface="Arial" charset="0"/>
              </a:endParaRPr>
            </a:p>
          </p:txBody>
        </p:sp>
        <p:cxnSp>
          <p:nvCxnSpPr>
            <p:cNvPr id="38924" name="AutoShape 70"/>
            <p:cNvCxnSpPr>
              <a:cxnSpLocks noChangeShapeType="1"/>
              <a:stCxn id="38920" idx="2"/>
              <a:endCxn id="38921" idx="0"/>
            </p:cNvCxnSpPr>
            <p:nvPr/>
          </p:nvCxnSpPr>
          <p:spPr bwMode="auto">
            <a:xfrm rot="5400000">
              <a:off x="3361" y="878"/>
              <a:ext cx="451" cy="597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8925" name="AutoShape 71"/>
            <p:cNvCxnSpPr>
              <a:cxnSpLocks noChangeShapeType="1"/>
              <a:stCxn id="38920" idx="2"/>
              <a:endCxn id="38923" idx="0"/>
            </p:cNvCxnSpPr>
            <p:nvPr/>
          </p:nvCxnSpPr>
          <p:spPr bwMode="auto">
            <a:xfrm rot="16200000" flipH="1">
              <a:off x="4122" y="719"/>
              <a:ext cx="441" cy="915"/>
            </a:xfrm>
            <a:prstGeom prst="bentConnector3">
              <a:avLst>
                <a:gd name="adj1" fmla="val 49889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8926" name="AutoShape 72"/>
            <p:cNvCxnSpPr>
              <a:cxnSpLocks noChangeShapeType="1"/>
              <a:stCxn id="38921" idx="2"/>
              <a:endCxn id="38922" idx="0"/>
            </p:cNvCxnSpPr>
            <p:nvPr/>
          </p:nvCxnSpPr>
          <p:spPr bwMode="auto">
            <a:xfrm rot="16200000" flipH="1">
              <a:off x="3315" y="1763"/>
              <a:ext cx="544" cy="598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8927" name="AutoShape 73"/>
            <p:cNvCxnSpPr>
              <a:cxnSpLocks noChangeShapeType="1"/>
              <a:stCxn id="38923" idx="2"/>
              <a:endCxn id="38922" idx="0"/>
            </p:cNvCxnSpPr>
            <p:nvPr/>
          </p:nvCxnSpPr>
          <p:spPr bwMode="auto">
            <a:xfrm rot="5400000">
              <a:off x="4079" y="1608"/>
              <a:ext cx="528" cy="91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  <p:grpSp>
        <p:nvGrpSpPr>
          <p:cNvPr id="80" name="Group 79"/>
          <p:cNvGrpSpPr/>
          <p:nvPr/>
        </p:nvGrpSpPr>
        <p:grpSpPr>
          <a:xfrm>
            <a:off x="990600" y="838200"/>
            <a:ext cx="4103687" cy="2335143"/>
            <a:chOff x="990600" y="838200"/>
            <a:chExt cx="4103687" cy="2335143"/>
          </a:xfrm>
        </p:grpSpPr>
        <p:grpSp>
          <p:nvGrpSpPr>
            <p:cNvPr id="59" name="Group 58"/>
            <p:cNvGrpSpPr/>
            <p:nvPr/>
          </p:nvGrpSpPr>
          <p:grpSpPr>
            <a:xfrm>
              <a:off x="1736653" y="1311843"/>
              <a:ext cx="3357634" cy="1231074"/>
              <a:chOff x="1595366" y="1235643"/>
              <a:chExt cx="2671834" cy="1231074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1611982" y="1235643"/>
                <a:ext cx="2635279" cy="1231074"/>
                <a:chOff x="1611982" y="1235643"/>
                <a:chExt cx="2635279" cy="1231074"/>
              </a:xfrm>
            </p:grpSpPr>
            <p:sp>
              <p:nvSpPr>
                <p:cNvPr id="38959" name="Freeform 18"/>
                <p:cNvSpPr>
                  <a:spLocks/>
                </p:cNvSpPr>
                <p:nvPr/>
              </p:nvSpPr>
              <p:spPr bwMode="auto">
                <a:xfrm>
                  <a:off x="1611982" y="1235643"/>
                  <a:ext cx="910550" cy="1231074"/>
                </a:xfrm>
                <a:custGeom>
                  <a:avLst/>
                  <a:gdLst>
                    <a:gd name="T0" fmla="*/ 0 w 1775"/>
                    <a:gd name="T1" fmla="*/ 6 h 2056"/>
                    <a:gd name="T2" fmla="*/ 1 w 1775"/>
                    <a:gd name="T3" fmla="*/ 5 h 2056"/>
                    <a:gd name="T4" fmla="*/ 2 w 1775"/>
                    <a:gd name="T5" fmla="*/ 4 h 2056"/>
                    <a:gd name="T6" fmla="*/ 2 w 1775"/>
                    <a:gd name="T7" fmla="*/ 1 h 2056"/>
                    <a:gd name="T8" fmla="*/ 3 w 1775"/>
                    <a:gd name="T9" fmla="*/ 0 h 2056"/>
                    <a:gd name="T10" fmla="*/ 3 w 1775"/>
                    <a:gd name="T11" fmla="*/ 1 h 2056"/>
                    <a:gd name="T12" fmla="*/ 4 w 1775"/>
                    <a:gd name="T13" fmla="*/ 4 h 2056"/>
                    <a:gd name="T14" fmla="*/ 4 w 1775"/>
                    <a:gd name="T15" fmla="*/ 6 h 2056"/>
                    <a:gd name="T16" fmla="*/ 5 w 1775"/>
                    <a:gd name="T17" fmla="*/ 6 h 20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75"/>
                    <a:gd name="T28" fmla="*/ 0 h 2056"/>
                    <a:gd name="T29" fmla="*/ 1775 w 1775"/>
                    <a:gd name="T30" fmla="*/ 2056 h 20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75" h="2056">
                      <a:moveTo>
                        <a:pt x="0" y="1980"/>
                      </a:moveTo>
                      <a:cubicBezTo>
                        <a:pt x="80" y="1936"/>
                        <a:pt x="377" y="1799"/>
                        <a:pt x="479" y="1716"/>
                      </a:cubicBezTo>
                      <a:cubicBezTo>
                        <a:pt x="581" y="1633"/>
                        <a:pt x="548" y="1727"/>
                        <a:pt x="613" y="1480"/>
                      </a:cubicBezTo>
                      <a:cubicBezTo>
                        <a:pt x="678" y="1233"/>
                        <a:pt x="802" y="464"/>
                        <a:pt x="869" y="232"/>
                      </a:cubicBezTo>
                      <a:cubicBezTo>
                        <a:pt x="936" y="0"/>
                        <a:pt x="973" y="64"/>
                        <a:pt x="1015" y="88"/>
                      </a:cubicBezTo>
                      <a:cubicBezTo>
                        <a:pt x="1058" y="112"/>
                        <a:pt x="1070" y="192"/>
                        <a:pt x="1125" y="376"/>
                      </a:cubicBezTo>
                      <a:cubicBezTo>
                        <a:pt x="1180" y="560"/>
                        <a:pt x="1271" y="932"/>
                        <a:pt x="1345" y="1192"/>
                      </a:cubicBezTo>
                      <a:cubicBezTo>
                        <a:pt x="1419" y="1452"/>
                        <a:pt x="1499" y="1810"/>
                        <a:pt x="1571" y="1933"/>
                      </a:cubicBezTo>
                      <a:cubicBezTo>
                        <a:pt x="1643" y="2056"/>
                        <a:pt x="1733" y="1933"/>
                        <a:pt x="1775" y="1933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lg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38960" name="Freeform 19"/>
                <p:cNvSpPr>
                  <a:spLocks/>
                </p:cNvSpPr>
                <p:nvPr/>
              </p:nvSpPr>
              <p:spPr bwMode="auto">
                <a:xfrm>
                  <a:off x="2469362" y="1273935"/>
                  <a:ext cx="910550" cy="1192782"/>
                </a:xfrm>
                <a:custGeom>
                  <a:avLst/>
                  <a:gdLst>
                    <a:gd name="T0" fmla="*/ 0 w 1061"/>
                    <a:gd name="T1" fmla="*/ 32 h 1301"/>
                    <a:gd name="T2" fmla="*/ 5 w 1061"/>
                    <a:gd name="T3" fmla="*/ 30 h 1301"/>
                    <a:gd name="T4" fmla="*/ 10 w 1061"/>
                    <a:gd name="T5" fmla="*/ 27 h 1301"/>
                    <a:gd name="T6" fmla="*/ 12 w 1061"/>
                    <a:gd name="T7" fmla="*/ 26 h 1301"/>
                    <a:gd name="T8" fmla="*/ 13 w 1061"/>
                    <a:gd name="T9" fmla="*/ 23 h 1301"/>
                    <a:gd name="T10" fmla="*/ 17 w 1061"/>
                    <a:gd name="T11" fmla="*/ 11 h 1301"/>
                    <a:gd name="T12" fmla="*/ 19 w 1061"/>
                    <a:gd name="T13" fmla="*/ 3 h 1301"/>
                    <a:gd name="T14" fmla="*/ 22 w 1061"/>
                    <a:gd name="T15" fmla="*/ 0 h 1301"/>
                    <a:gd name="T16" fmla="*/ 25 w 1061"/>
                    <a:gd name="T17" fmla="*/ 5 h 1301"/>
                    <a:gd name="T18" fmla="*/ 29 w 1061"/>
                    <a:gd name="T19" fmla="*/ 19 h 1301"/>
                    <a:gd name="T20" fmla="*/ 35 w 1061"/>
                    <a:gd name="T21" fmla="*/ 31 h 1301"/>
                    <a:gd name="T22" fmla="*/ 39 w 1061"/>
                    <a:gd name="T23" fmla="*/ 31 h 130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61"/>
                    <a:gd name="T37" fmla="*/ 0 h 1301"/>
                    <a:gd name="T38" fmla="*/ 1061 w 1061"/>
                    <a:gd name="T39" fmla="*/ 1301 h 130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61" h="1301">
                      <a:moveTo>
                        <a:pt x="0" y="1251"/>
                      </a:moveTo>
                      <a:cubicBezTo>
                        <a:pt x="24" y="1238"/>
                        <a:pt x="98" y="1200"/>
                        <a:pt x="145" y="1173"/>
                      </a:cubicBezTo>
                      <a:cubicBezTo>
                        <a:pt x="192" y="1146"/>
                        <a:pt x="250" y="1108"/>
                        <a:pt x="282" y="1086"/>
                      </a:cubicBezTo>
                      <a:cubicBezTo>
                        <a:pt x="314" y="1064"/>
                        <a:pt x="326" y="1066"/>
                        <a:pt x="340" y="1039"/>
                      </a:cubicBezTo>
                      <a:cubicBezTo>
                        <a:pt x="354" y="1012"/>
                        <a:pt x="348" y="1021"/>
                        <a:pt x="366" y="925"/>
                      </a:cubicBezTo>
                      <a:cubicBezTo>
                        <a:pt x="384" y="829"/>
                        <a:pt x="423" y="597"/>
                        <a:pt x="448" y="461"/>
                      </a:cubicBezTo>
                      <a:cubicBezTo>
                        <a:pt x="473" y="325"/>
                        <a:pt x="492" y="184"/>
                        <a:pt x="519" y="110"/>
                      </a:cubicBezTo>
                      <a:cubicBezTo>
                        <a:pt x="546" y="36"/>
                        <a:pt x="582" y="0"/>
                        <a:pt x="607" y="15"/>
                      </a:cubicBezTo>
                      <a:cubicBezTo>
                        <a:pt x="632" y="31"/>
                        <a:pt x="640" y="83"/>
                        <a:pt x="672" y="204"/>
                      </a:cubicBezTo>
                      <a:cubicBezTo>
                        <a:pt x="705" y="324"/>
                        <a:pt x="760" y="567"/>
                        <a:pt x="804" y="737"/>
                      </a:cubicBezTo>
                      <a:cubicBezTo>
                        <a:pt x="848" y="906"/>
                        <a:pt x="896" y="1140"/>
                        <a:pt x="939" y="1221"/>
                      </a:cubicBezTo>
                      <a:cubicBezTo>
                        <a:pt x="982" y="1301"/>
                        <a:pt x="1036" y="1221"/>
                        <a:pt x="1061" y="1221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lg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38961" name="Freeform 20"/>
                <p:cNvSpPr>
                  <a:spLocks/>
                </p:cNvSpPr>
                <p:nvPr/>
              </p:nvSpPr>
              <p:spPr bwMode="auto">
                <a:xfrm>
                  <a:off x="3336711" y="1235643"/>
                  <a:ext cx="910550" cy="1231074"/>
                </a:xfrm>
                <a:custGeom>
                  <a:avLst/>
                  <a:gdLst>
                    <a:gd name="T0" fmla="*/ 0 w 1775"/>
                    <a:gd name="T1" fmla="*/ 6 h 2056"/>
                    <a:gd name="T2" fmla="*/ 1 w 1775"/>
                    <a:gd name="T3" fmla="*/ 5 h 2056"/>
                    <a:gd name="T4" fmla="*/ 2 w 1775"/>
                    <a:gd name="T5" fmla="*/ 4 h 2056"/>
                    <a:gd name="T6" fmla="*/ 2 w 1775"/>
                    <a:gd name="T7" fmla="*/ 1 h 2056"/>
                    <a:gd name="T8" fmla="*/ 3 w 1775"/>
                    <a:gd name="T9" fmla="*/ 0 h 2056"/>
                    <a:gd name="T10" fmla="*/ 3 w 1775"/>
                    <a:gd name="T11" fmla="*/ 1 h 2056"/>
                    <a:gd name="T12" fmla="*/ 4 w 1775"/>
                    <a:gd name="T13" fmla="*/ 4 h 2056"/>
                    <a:gd name="T14" fmla="*/ 4 w 1775"/>
                    <a:gd name="T15" fmla="*/ 6 h 2056"/>
                    <a:gd name="T16" fmla="*/ 5 w 1775"/>
                    <a:gd name="T17" fmla="*/ 6 h 20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75"/>
                    <a:gd name="T28" fmla="*/ 0 h 2056"/>
                    <a:gd name="T29" fmla="*/ 1775 w 1775"/>
                    <a:gd name="T30" fmla="*/ 2056 h 20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75" h="2056">
                      <a:moveTo>
                        <a:pt x="0" y="1980"/>
                      </a:moveTo>
                      <a:cubicBezTo>
                        <a:pt x="80" y="1936"/>
                        <a:pt x="377" y="1799"/>
                        <a:pt x="479" y="1716"/>
                      </a:cubicBezTo>
                      <a:cubicBezTo>
                        <a:pt x="581" y="1633"/>
                        <a:pt x="548" y="1727"/>
                        <a:pt x="613" y="1480"/>
                      </a:cubicBezTo>
                      <a:cubicBezTo>
                        <a:pt x="678" y="1233"/>
                        <a:pt x="802" y="464"/>
                        <a:pt x="869" y="232"/>
                      </a:cubicBezTo>
                      <a:cubicBezTo>
                        <a:pt x="936" y="0"/>
                        <a:pt x="973" y="64"/>
                        <a:pt x="1015" y="88"/>
                      </a:cubicBezTo>
                      <a:cubicBezTo>
                        <a:pt x="1058" y="112"/>
                        <a:pt x="1070" y="192"/>
                        <a:pt x="1125" y="376"/>
                      </a:cubicBezTo>
                      <a:cubicBezTo>
                        <a:pt x="1180" y="560"/>
                        <a:pt x="1271" y="932"/>
                        <a:pt x="1345" y="1192"/>
                      </a:cubicBezTo>
                      <a:cubicBezTo>
                        <a:pt x="1419" y="1452"/>
                        <a:pt x="1499" y="1810"/>
                        <a:pt x="1571" y="1933"/>
                      </a:cubicBezTo>
                      <a:cubicBezTo>
                        <a:pt x="1643" y="2056"/>
                        <a:pt x="1733" y="1933"/>
                        <a:pt x="1775" y="1933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lg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sp>
            <p:nvSpPr>
              <p:cNvPr id="38946" name="Freeform 21"/>
              <p:cNvSpPr>
                <a:spLocks/>
              </p:cNvSpPr>
              <p:nvPr/>
            </p:nvSpPr>
            <p:spPr bwMode="auto">
              <a:xfrm>
                <a:off x="1595366" y="2219737"/>
                <a:ext cx="2671834" cy="1915"/>
              </a:xfrm>
              <a:custGeom>
                <a:avLst/>
                <a:gdLst>
                  <a:gd name="T0" fmla="*/ 0 w 2337"/>
                  <a:gd name="T1" fmla="*/ 1 h 1"/>
                  <a:gd name="T2" fmla="*/ 332 w 2337"/>
                  <a:gd name="T3" fmla="*/ 0 h 1"/>
                  <a:gd name="T4" fmla="*/ 361 w 2337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337"/>
                  <a:gd name="T10" fmla="*/ 0 h 1"/>
                  <a:gd name="T11" fmla="*/ 2337 w 233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7" h="1">
                    <a:moveTo>
                      <a:pt x="0" y="1"/>
                    </a:moveTo>
                    <a:lnTo>
                      <a:pt x="2152" y="0"/>
                    </a:lnTo>
                    <a:lnTo>
                      <a:pt x="2337" y="1"/>
                    </a:lnTo>
                  </a:path>
                </a:pathLst>
              </a:custGeom>
              <a:solidFill>
                <a:schemeClr val="bg1"/>
              </a:solidFill>
              <a:ln w="15875">
                <a:solidFill>
                  <a:schemeClr val="tx1"/>
                </a:solidFill>
                <a:prstDash val="dash"/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8947" name="Line 22"/>
            <p:cNvSpPr>
              <a:spLocks noChangeShapeType="1"/>
            </p:cNvSpPr>
            <p:nvPr/>
          </p:nvSpPr>
          <p:spPr bwMode="auto">
            <a:xfrm>
              <a:off x="1730007" y="1026571"/>
              <a:ext cx="0" cy="192606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48" name="Text Box 23"/>
            <p:cNvSpPr txBox="1">
              <a:spLocks noChangeArrowheads="1"/>
            </p:cNvSpPr>
            <p:nvPr/>
          </p:nvSpPr>
          <p:spPr bwMode="auto">
            <a:xfrm>
              <a:off x="1151774" y="881063"/>
              <a:ext cx="320687" cy="36759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38949" name="Text Box 24"/>
            <p:cNvSpPr txBox="1">
              <a:spLocks noChangeArrowheads="1"/>
            </p:cNvSpPr>
            <p:nvPr/>
          </p:nvSpPr>
          <p:spPr bwMode="auto">
            <a:xfrm>
              <a:off x="992262" y="1344391"/>
              <a:ext cx="513431" cy="36759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-20</a:t>
              </a:r>
            </a:p>
          </p:txBody>
        </p:sp>
        <p:sp>
          <p:nvSpPr>
            <p:cNvPr id="38950" name="Text Box 25"/>
            <p:cNvSpPr txBox="1">
              <a:spLocks noChangeArrowheads="1"/>
            </p:cNvSpPr>
            <p:nvPr/>
          </p:nvSpPr>
          <p:spPr bwMode="auto">
            <a:xfrm>
              <a:off x="992262" y="2267218"/>
              <a:ext cx="513431" cy="36568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-60</a:t>
              </a:r>
            </a:p>
          </p:txBody>
        </p:sp>
        <p:sp>
          <p:nvSpPr>
            <p:cNvPr id="38951" name="Text Box 26"/>
            <p:cNvSpPr txBox="1">
              <a:spLocks noChangeArrowheads="1"/>
            </p:cNvSpPr>
            <p:nvPr/>
          </p:nvSpPr>
          <p:spPr bwMode="auto">
            <a:xfrm>
              <a:off x="992262" y="1801976"/>
              <a:ext cx="513431" cy="36568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-40</a:t>
              </a:r>
            </a:p>
          </p:txBody>
        </p:sp>
        <p:sp>
          <p:nvSpPr>
            <p:cNvPr id="38952" name="Text Box 27"/>
            <p:cNvSpPr txBox="1">
              <a:spLocks noChangeArrowheads="1"/>
            </p:cNvSpPr>
            <p:nvPr/>
          </p:nvSpPr>
          <p:spPr bwMode="auto">
            <a:xfrm>
              <a:off x="990600" y="2736290"/>
              <a:ext cx="513431" cy="36568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-80</a:t>
              </a:r>
            </a:p>
          </p:txBody>
        </p:sp>
        <p:sp>
          <p:nvSpPr>
            <p:cNvPr id="38953" name="Line 28"/>
            <p:cNvSpPr>
              <a:spLocks noChangeShapeType="1"/>
            </p:cNvSpPr>
            <p:nvPr/>
          </p:nvSpPr>
          <p:spPr bwMode="auto">
            <a:xfrm>
              <a:off x="1617019" y="1039973"/>
              <a:ext cx="10966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8954" name="Line 29"/>
            <p:cNvSpPr>
              <a:spLocks noChangeShapeType="1"/>
            </p:cNvSpPr>
            <p:nvPr/>
          </p:nvSpPr>
          <p:spPr bwMode="auto">
            <a:xfrm>
              <a:off x="1617019" y="1509045"/>
              <a:ext cx="10966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8955" name="Line 30"/>
            <p:cNvSpPr>
              <a:spLocks noChangeShapeType="1"/>
            </p:cNvSpPr>
            <p:nvPr/>
          </p:nvSpPr>
          <p:spPr bwMode="auto">
            <a:xfrm>
              <a:off x="1617019" y="1976202"/>
              <a:ext cx="10966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8956" name="Line 31"/>
            <p:cNvSpPr>
              <a:spLocks noChangeShapeType="1"/>
            </p:cNvSpPr>
            <p:nvPr/>
          </p:nvSpPr>
          <p:spPr bwMode="auto">
            <a:xfrm>
              <a:off x="1617019" y="2443360"/>
              <a:ext cx="10966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8957" name="Line 32"/>
            <p:cNvSpPr>
              <a:spLocks noChangeShapeType="1"/>
            </p:cNvSpPr>
            <p:nvPr/>
          </p:nvSpPr>
          <p:spPr bwMode="auto">
            <a:xfrm>
              <a:off x="1617019" y="2912432"/>
              <a:ext cx="10966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8916" name="Text Box 64"/>
            <p:cNvSpPr txBox="1">
              <a:spLocks noChangeArrowheads="1"/>
            </p:cNvSpPr>
            <p:nvPr/>
          </p:nvSpPr>
          <p:spPr bwMode="auto">
            <a:xfrm>
              <a:off x="1905000" y="838200"/>
              <a:ext cx="1981200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square"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dirty="0" smtClean="0">
                  <a:latin typeface="Arial" charset="0"/>
                  <a:sym typeface="Symbol" charset="2"/>
                </a:rPr>
                <a:t>Resting heart rate</a:t>
              </a:r>
              <a:endParaRPr lang="en-US" sz="1700" dirty="0">
                <a:latin typeface="Arial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2971800" y="2438400"/>
              <a:ext cx="990600" cy="734943"/>
              <a:chOff x="2971800" y="2438400"/>
              <a:chExt cx="990600" cy="734943"/>
            </a:xfrm>
          </p:grpSpPr>
          <p:sp>
            <p:nvSpPr>
              <p:cNvPr id="63" name="Text Box 67"/>
              <p:cNvSpPr txBox="1">
                <a:spLocks noChangeArrowheads="1"/>
              </p:cNvSpPr>
              <p:nvPr/>
            </p:nvSpPr>
            <p:spPr bwMode="auto">
              <a:xfrm>
                <a:off x="3200400" y="2819400"/>
                <a:ext cx="762000" cy="35394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eaLnBrk="0" hangingPunct="0">
                  <a:spcAft>
                    <a:spcPct val="30000"/>
                  </a:spcAft>
                </a:pPr>
                <a:r>
                  <a:rPr lang="en-US" sz="1700" dirty="0" smtClean="0">
                    <a:latin typeface="Arial" charset="0"/>
                  </a:rPr>
                  <a:t>Slope</a:t>
                </a:r>
                <a:endParaRPr lang="en-US" sz="1700" dirty="0">
                  <a:latin typeface="Arial" charset="0"/>
                </a:endParaRPr>
              </a:p>
            </p:txBody>
          </p:sp>
          <p:cxnSp>
            <p:nvCxnSpPr>
              <p:cNvPr id="65" name="Straight Arrow Connector 64"/>
              <p:cNvCxnSpPr>
                <a:stCxn id="63" idx="0"/>
              </p:cNvCxnSpPr>
              <p:nvPr/>
            </p:nvCxnSpPr>
            <p:spPr bwMode="auto">
              <a:xfrm flipH="1" flipV="1">
                <a:off x="2971800" y="2438400"/>
                <a:ext cx="609600" cy="38100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</p:grpSp>
      </p:grpSp>
      <p:grpSp>
        <p:nvGrpSpPr>
          <p:cNvPr id="81" name="Group 80"/>
          <p:cNvGrpSpPr/>
          <p:nvPr/>
        </p:nvGrpSpPr>
        <p:grpSpPr>
          <a:xfrm>
            <a:off x="685800" y="3657600"/>
            <a:ext cx="3381375" cy="2868543"/>
            <a:chOff x="685800" y="3657600"/>
            <a:chExt cx="3381375" cy="2868543"/>
          </a:xfrm>
        </p:grpSpPr>
        <p:grpSp>
          <p:nvGrpSpPr>
            <p:cNvPr id="61" name="Group 60"/>
            <p:cNvGrpSpPr/>
            <p:nvPr/>
          </p:nvGrpSpPr>
          <p:grpSpPr>
            <a:xfrm>
              <a:off x="685800" y="3657600"/>
              <a:ext cx="3381375" cy="2819400"/>
              <a:chOff x="685800" y="3657600"/>
              <a:chExt cx="3381375" cy="2819400"/>
            </a:xfrm>
          </p:grpSpPr>
          <p:sp>
            <p:nvSpPr>
              <p:cNvPr id="38928" name="Line 5"/>
              <p:cNvSpPr>
                <a:spLocks noChangeShapeType="1"/>
              </p:cNvSpPr>
              <p:nvPr/>
            </p:nvSpPr>
            <p:spPr bwMode="auto">
              <a:xfrm>
                <a:off x="1523406" y="4306220"/>
                <a:ext cx="0" cy="202867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29" name="Text Box 6"/>
              <p:cNvSpPr txBox="1">
                <a:spLocks noChangeArrowheads="1"/>
              </p:cNvSpPr>
              <p:nvPr/>
            </p:nvSpPr>
            <p:spPr bwMode="auto">
              <a:xfrm>
                <a:off x="859898" y="4152900"/>
                <a:ext cx="321115" cy="36647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38930" name="Text Box 7"/>
              <p:cNvSpPr txBox="1">
                <a:spLocks noChangeArrowheads="1"/>
              </p:cNvSpPr>
              <p:nvPr/>
            </p:nvSpPr>
            <p:spPr bwMode="auto">
              <a:xfrm>
                <a:off x="687734" y="4642775"/>
                <a:ext cx="512623" cy="36647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-20</a:t>
                </a:r>
              </a:p>
            </p:txBody>
          </p:sp>
          <p:sp>
            <p:nvSpPr>
              <p:cNvPr id="38931" name="Text Box 8"/>
              <p:cNvSpPr txBox="1">
                <a:spLocks noChangeArrowheads="1"/>
              </p:cNvSpPr>
              <p:nvPr/>
            </p:nvSpPr>
            <p:spPr bwMode="auto">
              <a:xfrm>
                <a:off x="687734" y="5618784"/>
                <a:ext cx="512623" cy="36647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-60</a:t>
                </a:r>
              </a:p>
            </p:txBody>
          </p:sp>
          <p:sp>
            <p:nvSpPr>
              <p:cNvPr id="38932" name="Text Box 9"/>
              <p:cNvSpPr txBox="1">
                <a:spLocks noChangeArrowheads="1"/>
              </p:cNvSpPr>
              <p:nvPr/>
            </p:nvSpPr>
            <p:spPr bwMode="auto">
              <a:xfrm>
                <a:off x="687734" y="5125170"/>
                <a:ext cx="512623" cy="36647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-40</a:t>
                </a:r>
              </a:p>
            </p:txBody>
          </p:sp>
          <p:sp>
            <p:nvSpPr>
              <p:cNvPr id="38933" name="Text Box 10"/>
              <p:cNvSpPr txBox="1">
                <a:spLocks noChangeArrowheads="1"/>
              </p:cNvSpPr>
              <p:nvPr/>
            </p:nvSpPr>
            <p:spPr bwMode="auto">
              <a:xfrm>
                <a:off x="685800" y="6110529"/>
                <a:ext cx="512623" cy="36647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-80</a:t>
                </a:r>
              </a:p>
            </p:txBody>
          </p:sp>
          <p:sp>
            <p:nvSpPr>
              <p:cNvPr id="38934" name="Line 11"/>
              <p:cNvSpPr>
                <a:spLocks noChangeShapeType="1"/>
              </p:cNvSpPr>
              <p:nvPr/>
            </p:nvSpPr>
            <p:spPr bwMode="auto">
              <a:xfrm>
                <a:off x="1387996" y="4319308"/>
                <a:ext cx="131541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35" name="Line 12"/>
              <p:cNvSpPr>
                <a:spLocks noChangeShapeType="1"/>
              </p:cNvSpPr>
              <p:nvPr/>
            </p:nvSpPr>
            <p:spPr bwMode="auto">
              <a:xfrm>
                <a:off x="1387996" y="4812922"/>
                <a:ext cx="131541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36" name="Line 13"/>
              <p:cNvSpPr>
                <a:spLocks noChangeShapeType="1"/>
              </p:cNvSpPr>
              <p:nvPr/>
            </p:nvSpPr>
            <p:spPr bwMode="auto">
              <a:xfrm>
                <a:off x="1387996" y="5304666"/>
                <a:ext cx="131541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37" name="Line 14"/>
              <p:cNvSpPr>
                <a:spLocks noChangeShapeType="1"/>
              </p:cNvSpPr>
              <p:nvPr/>
            </p:nvSpPr>
            <p:spPr bwMode="auto">
              <a:xfrm>
                <a:off x="1387996" y="5798281"/>
                <a:ext cx="131541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38" name="Line 15"/>
              <p:cNvSpPr>
                <a:spLocks noChangeShapeType="1"/>
              </p:cNvSpPr>
              <p:nvPr/>
            </p:nvSpPr>
            <p:spPr bwMode="auto">
              <a:xfrm>
                <a:off x="1387996" y="6291895"/>
                <a:ext cx="131541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42" name="Freeform 34"/>
              <p:cNvSpPr>
                <a:spLocks/>
              </p:cNvSpPr>
              <p:nvPr/>
            </p:nvSpPr>
            <p:spPr bwMode="auto">
              <a:xfrm>
                <a:off x="1511799" y="4655863"/>
                <a:ext cx="726220" cy="1256472"/>
              </a:xfrm>
              <a:custGeom>
                <a:avLst/>
                <a:gdLst>
                  <a:gd name="T0" fmla="*/ 0 w 499"/>
                  <a:gd name="T1" fmla="*/ 577 h 616"/>
                  <a:gd name="T2" fmla="*/ 25 w 499"/>
                  <a:gd name="T3" fmla="*/ 556 h 616"/>
                  <a:gd name="T4" fmla="*/ 51 w 499"/>
                  <a:gd name="T5" fmla="*/ 532 h 616"/>
                  <a:gd name="T6" fmla="*/ 65 w 499"/>
                  <a:gd name="T7" fmla="*/ 514 h 616"/>
                  <a:gd name="T8" fmla="*/ 82 w 499"/>
                  <a:gd name="T9" fmla="*/ 492 h 616"/>
                  <a:gd name="T10" fmla="*/ 97 w 499"/>
                  <a:gd name="T11" fmla="*/ 438 h 616"/>
                  <a:gd name="T12" fmla="*/ 145 w 499"/>
                  <a:gd name="T13" fmla="*/ 218 h 616"/>
                  <a:gd name="T14" fmla="*/ 186 w 499"/>
                  <a:gd name="T15" fmla="*/ 52 h 616"/>
                  <a:gd name="T16" fmla="*/ 237 w 499"/>
                  <a:gd name="T17" fmla="*/ 7 h 616"/>
                  <a:gd name="T18" fmla="*/ 274 w 499"/>
                  <a:gd name="T19" fmla="*/ 97 h 616"/>
                  <a:gd name="T20" fmla="*/ 351 w 499"/>
                  <a:gd name="T21" fmla="*/ 349 h 616"/>
                  <a:gd name="T22" fmla="*/ 429 w 499"/>
                  <a:gd name="T23" fmla="*/ 578 h 616"/>
                  <a:gd name="T24" fmla="*/ 499 w 499"/>
                  <a:gd name="T25" fmla="*/ 578 h 6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99"/>
                  <a:gd name="T40" fmla="*/ 0 h 616"/>
                  <a:gd name="T41" fmla="*/ 499 w 499"/>
                  <a:gd name="T42" fmla="*/ 616 h 6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99" h="616">
                    <a:moveTo>
                      <a:pt x="0" y="577"/>
                    </a:moveTo>
                    <a:cubicBezTo>
                      <a:pt x="4" y="574"/>
                      <a:pt x="17" y="563"/>
                      <a:pt x="25" y="556"/>
                    </a:cubicBezTo>
                    <a:cubicBezTo>
                      <a:pt x="33" y="549"/>
                      <a:pt x="44" y="539"/>
                      <a:pt x="51" y="532"/>
                    </a:cubicBezTo>
                    <a:cubicBezTo>
                      <a:pt x="58" y="525"/>
                      <a:pt x="60" y="521"/>
                      <a:pt x="65" y="514"/>
                    </a:cubicBezTo>
                    <a:cubicBezTo>
                      <a:pt x="70" y="507"/>
                      <a:pt x="77" y="505"/>
                      <a:pt x="82" y="492"/>
                    </a:cubicBezTo>
                    <a:cubicBezTo>
                      <a:pt x="87" y="479"/>
                      <a:pt x="87" y="483"/>
                      <a:pt x="97" y="438"/>
                    </a:cubicBezTo>
                    <a:cubicBezTo>
                      <a:pt x="108" y="393"/>
                      <a:pt x="130" y="283"/>
                      <a:pt x="145" y="218"/>
                    </a:cubicBezTo>
                    <a:cubicBezTo>
                      <a:pt x="159" y="154"/>
                      <a:pt x="170" y="87"/>
                      <a:pt x="186" y="52"/>
                    </a:cubicBezTo>
                    <a:cubicBezTo>
                      <a:pt x="201" y="17"/>
                      <a:pt x="222" y="0"/>
                      <a:pt x="237" y="7"/>
                    </a:cubicBezTo>
                    <a:cubicBezTo>
                      <a:pt x="251" y="15"/>
                      <a:pt x="256" y="39"/>
                      <a:pt x="274" y="97"/>
                    </a:cubicBezTo>
                    <a:cubicBezTo>
                      <a:pt x="293" y="153"/>
                      <a:pt x="325" y="268"/>
                      <a:pt x="351" y="349"/>
                    </a:cubicBezTo>
                    <a:cubicBezTo>
                      <a:pt x="376" y="429"/>
                      <a:pt x="404" y="540"/>
                      <a:pt x="429" y="578"/>
                    </a:cubicBezTo>
                    <a:cubicBezTo>
                      <a:pt x="453" y="616"/>
                      <a:pt x="485" y="578"/>
                      <a:pt x="499" y="578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8943" name="Freeform 35"/>
              <p:cNvSpPr>
                <a:spLocks/>
              </p:cNvSpPr>
              <p:nvPr/>
            </p:nvSpPr>
            <p:spPr bwMode="auto">
              <a:xfrm>
                <a:off x="2236564" y="4655863"/>
                <a:ext cx="726220" cy="1256472"/>
              </a:xfrm>
              <a:custGeom>
                <a:avLst/>
                <a:gdLst>
                  <a:gd name="T0" fmla="*/ 0 w 499"/>
                  <a:gd name="T1" fmla="*/ 577 h 616"/>
                  <a:gd name="T2" fmla="*/ 25 w 499"/>
                  <a:gd name="T3" fmla="*/ 556 h 616"/>
                  <a:gd name="T4" fmla="*/ 51 w 499"/>
                  <a:gd name="T5" fmla="*/ 532 h 616"/>
                  <a:gd name="T6" fmla="*/ 65 w 499"/>
                  <a:gd name="T7" fmla="*/ 514 h 616"/>
                  <a:gd name="T8" fmla="*/ 82 w 499"/>
                  <a:gd name="T9" fmla="*/ 492 h 616"/>
                  <a:gd name="T10" fmla="*/ 97 w 499"/>
                  <a:gd name="T11" fmla="*/ 438 h 616"/>
                  <a:gd name="T12" fmla="*/ 145 w 499"/>
                  <a:gd name="T13" fmla="*/ 218 h 616"/>
                  <a:gd name="T14" fmla="*/ 186 w 499"/>
                  <a:gd name="T15" fmla="*/ 52 h 616"/>
                  <a:gd name="T16" fmla="*/ 237 w 499"/>
                  <a:gd name="T17" fmla="*/ 7 h 616"/>
                  <a:gd name="T18" fmla="*/ 274 w 499"/>
                  <a:gd name="T19" fmla="*/ 97 h 616"/>
                  <a:gd name="T20" fmla="*/ 351 w 499"/>
                  <a:gd name="T21" fmla="*/ 349 h 616"/>
                  <a:gd name="T22" fmla="*/ 429 w 499"/>
                  <a:gd name="T23" fmla="*/ 578 h 616"/>
                  <a:gd name="T24" fmla="*/ 499 w 499"/>
                  <a:gd name="T25" fmla="*/ 578 h 6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99"/>
                  <a:gd name="T40" fmla="*/ 0 h 616"/>
                  <a:gd name="T41" fmla="*/ 499 w 499"/>
                  <a:gd name="T42" fmla="*/ 616 h 6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99" h="616">
                    <a:moveTo>
                      <a:pt x="0" y="577"/>
                    </a:moveTo>
                    <a:cubicBezTo>
                      <a:pt x="4" y="574"/>
                      <a:pt x="17" y="563"/>
                      <a:pt x="25" y="556"/>
                    </a:cubicBezTo>
                    <a:cubicBezTo>
                      <a:pt x="33" y="549"/>
                      <a:pt x="44" y="539"/>
                      <a:pt x="51" y="532"/>
                    </a:cubicBezTo>
                    <a:cubicBezTo>
                      <a:pt x="58" y="525"/>
                      <a:pt x="60" y="521"/>
                      <a:pt x="65" y="514"/>
                    </a:cubicBezTo>
                    <a:cubicBezTo>
                      <a:pt x="70" y="507"/>
                      <a:pt x="77" y="505"/>
                      <a:pt x="82" y="492"/>
                    </a:cubicBezTo>
                    <a:cubicBezTo>
                      <a:pt x="87" y="479"/>
                      <a:pt x="87" y="483"/>
                      <a:pt x="97" y="438"/>
                    </a:cubicBezTo>
                    <a:cubicBezTo>
                      <a:pt x="108" y="393"/>
                      <a:pt x="130" y="283"/>
                      <a:pt x="145" y="218"/>
                    </a:cubicBezTo>
                    <a:cubicBezTo>
                      <a:pt x="159" y="154"/>
                      <a:pt x="170" y="87"/>
                      <a:pt x="186" y="52"/>
                    </a:cubicBezTo>
                    <a:cubicBezTo>
                      <a:pt x="201" y="17"/>
                      <a:pt x="222" y="0"/>
                      <a:pt x="237" y="7"/>
                    </a:cubicBezTo>
                    <a:cubicBezTo>
                      <a:pt x="251" y="15"/>
                      <a:pt x="256" y="39"/>
                      <a:pt x="274" y="97"/>
                    </a:cubicBezTo>
                    <a:cubicBezTo>
                      <a:pt x="293" y="153"/>
                      <a:pt x="325" y="268"/>
                      <a:pt x="351" y="349"/>
                    </a:cubicBezTo>
                    <a:cubicBezTo>
                      <a:pt x="376" y="429"/>
                      <a:pt x="404" y="540"/>
                      <a:pt x="429" y="578"/>
                    </a:cubicBezTo>
                    <a:cubicBezTo>
                      <a:pt x="453" y="616"/>
                      <a:pt x="485" y="578"/>
                      <a:pt x="499" y="578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8944" name="Freeform 36"/>
              <p:cNvSpPr>
                <a:spLocks/>
              </p:cNvSpPr>
              <p:nvPr/>
            </p:nvSpPr>
            <p:spPr bwMode="auto">
              <a:xfrm>
                <a:off x="2959873" y="4655863"/>
                <a:ext cx="726220" cy="1256472"/>
              </a:xfrm>
              <a:custGeom>
                <a:avLst/>
                <a:gdLst>
                  <a:gd name="T0" fmla="*/ 0 w 499"/>
                  <a:gd name="T1" fmla="*/ 577 h 616"/>
                  <a:gd name="T2" fmla="*/ 25 w 499"/>
                  <a:gd name="T3" fmla="*/ 556 h 616"/>
                  <a:gd name="T4" fmla="*/ 51 w 499"/>
                  <a:gd name="T5" fmla="*/ 532 h 616"/>
                  <a:gd name="T6" fmla="*/ 65 w 499"/>
                  <a:gd name="T7" fmla="*/ 514 h 616"/>
                  <a:gd name="T8" fmla="*/ 82 w 499"/>
                  <a:gd name="T9" fmla="*/ 492 h 616"/>
                  <a:gd name="T10" fmla="*/ 97 w 499"/>
                  <a:gd name="T11" fmla="*/ 438 h 616"/>
                  <a:gd name="T12" fmla="*/ 145 w 499"/>
                  <a:gd name="T13" fmla="*/ 218 h 616"/>
                  <a:gd name="T14" fmla="*/ 186 w 499"/>
                  <a:gd name="T15" fmla="*/ 52 h 616"/>
                  <a:gd name="T16" fmla="*/ 237 w 499"/>
                  <a:gd name="T17" fmla="*/ 7 h 616"/>
                  <a:gd name="T18" fmla="*/ 274 w 499"/>
                  <a:gd name="T19" fmla="*/ 97 h 616"/>
                  <a:gd name="T20" fmla="*/ 351 w 499"/>
                  <a:gd name="T21" fmla="*/ 349 h 616"/>
                  <a:gd name="T22" fmla="*/ 429 w 499"/>
                  <a:gd name="T23" fmla="*/ 578 h 616"/>
                  <a:gd name="T24" fmla="*/ 499 w 499"/>
                  <a:gd name="T25" fmla="*/ 578 h 6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99"/>
                  <a:gd name="T40" fmla="*/ 0 h 616"/>
                  <a:gd name="T41" fmla="*/ 499 w 499"/>
                  <a:gd name="T42" fmla="*/ 616 h 6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99" h="616">
                    <a:moveTo>
                      <a:pt x="0" y="577"/>
                    </a:moveTo>
                    <a:cubicBezTo>
                      <a:pt x="4" y="574"/>
                      <a:pt x="17" y="563"/>
                      <a:pt x="25" y="556"/>
                    </a:cubicBezTo>
                    <a:cubicBezTo>
                      <a:pt x="33" y="549"/>
                      <a:pt x="44" y="539"/>
                      <a:pt x="51" y="532"/>
                    </a:cubicBezTo>
                    <a:cubicBezTo>
                      <a:pt x="58" y="525"/>
                      <a:pt x="60" y="521"/>
                      <a:pt x="65" y="514"/>
                    </a:cubicBezTo>
                    <a:cubicBezTo>
                      <a:pt x="70" y="507"/>
                      <a:pt x="77" y="505"/>
                      <a:pt x="82" y="492"/>
                    </a:cubicBezTo>
                    <a:cubicBezTo>
                      <a:pt x="87" y="479"/>
                      <a:pt x="87" y="483"/>
                      <a:pt x="97" y="438"/>
                    </a:cubicBezTo>
                    <a:cubicBezTo>
                      <a:pt x="108" y="393"/>
                      <a:pt x="130" y="283"/>
                      <a:pt x="145" y="218"/>
                    </a:cubicBezTo>
                    <a:cubicBezTo>
                      <a:pt x="159" y="154"/>
                      <a:pt x="170" y="87"/>
                      <a:pt x="186" y="52"/>
                    </a:cubicBezTo>
                    <a:cubicBezTo>
                      <a:pt x="201" y="17"/>
                      <a:pt x="222" y="0"/>
                      <a:pt x="237" y="7"/>
                    </a:cubicBezTo>
                    <a:cubicBezTo>
                      <a:pt x="251" y="15"/>
                      <a:pt x="256" y="39"/>
                      <a:pt x="274" y="97"/>
                    </a:cubicBezTo>
                    <a:cubicBezTo>
                      <a:pt x="293" y="153"/>
                      <a:pt x="325" y="268"/>
                      <a:pt x="351" y="349"/>
                    </a:cubicBezTo>
                    <a:cubicBezTo>
                      <a:pt x="376" y="429"/>
                      <a:pt x="404" y="540"/>
                      <a:pt x="429" y="578"/>
                    </a:cubicBezTo>
                    <a:cubicBezTo>
                      <a:pt x="453" y="616"/>
                      <a:pt x="485" y="578"/>
                      <a:pt x="499" y="578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8941" name="Line 59"/>
              <p:cNvSpPr>
                <a:spLocks noChangeShapeType="1"/>
              </p:cNvSpPr>
              <p:nvPr/>
            </p:nvSpPr>
            <p:spPr bwMode="auto">
              <a:xfrm>
                <a:off x="1511799" y="5659919"/>
                <a:ext cx="2555376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8918" name="Text Box 65"/>
              <p:cNvSpPr txBox="1">
                <a:spLocks noChangeArrowheads="1"/>
              </p:cNvSpPr>
              <p:nvPr/>
            </p:nvSpPr>
            <p:spPr bwMode="auto">
              <a:xfrm>
                <a:off x="1295400" y="3657600"/>
                <a:ext cx="2551112" cy="36671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 eaLnBrk="0" hangingPunct="0">
                  <a:spcAft>
                    <a:spcPct val="30000"/>
                  </a:spcAft>
                </a:pPr>
                <a:r>
                  <a:rPr lang="en-US" sz="1700" dirty="0">
                    <a:latin typeface="Arial" charset="0"/>
                    <a:sym typeface="Symbol" charset="2"/>
                  </a:rPr>
                  <a:t>S</a:t>
                </a:r>
                <a:r>
                  <a:rPr lang="en-US" sz="1700" dirty="0">
                    <a:latin typeface="Arial" charset="0"/>
                  </a:rPr>
                  <a:t>ympathetic stimulation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2971800" y="5791200"/>
              <a:ext cx="990600" cy="734943"/>
              <a:chOff x="2971800" y="2438400"/>
              <a:chExt cx="990600" cy="734943"/>
            </a:xfrm>
          </p:grpSpPr>
          <p:sp>
            <p:nvSpPr>
              <p:cNvPr id="71" name="Text Box 67"/>
              <p:cNvSpPr txBox="1">
                <a:spLocks noChangeArrowheads="1"/>
              </p:cNvSpPr>
              <p:nvPr/>
            </p:nvSpPr>
            <p:spPr bwMode="auto">
              <a:xfrm>
                <a:off x="3200400" y="2819400"/>
                <a:ext cx="762000" cy="35394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eaLnBrk="0" hangingPunct="0">
                  <a:spcAft>
                    <a:spcPct val="30000"/>
                  </a:spcAft>
                </a:pPr>
                <a:r>
                  <a:rPr lang="en-US" sz="1700" dirty="0" smtClean="0">
                    <a:latin typeface="Arial" charset="0"/>
                  </a:rPr>
                  <a:t>Slope</a:t>
                </a:r>
                <a:endParaRPr lang="en-US" sz="1700" dirty="0">
                  <a:latin typeface="Arial" charset="0"/>
                </a:endParaRPr>
              </a:p>
            </p:txBody>
          </p:sp>
          <p:cxnSp>
            <p:nvCxnSpPr>
              <p:cNvPr id="72" name="Straight Arrow Connector 71"/>
              <p:cNvCxnSpPr>
                <a:stCxn id="71" idx="0"/>
              </p:cNvCxnSpPr>
              <p:nvPr/>
            </p:nvCxnSpPr>
            <p:spPr bwMode="auto">
              <a:xfrm flipH="1" flipV="1">
                <a:off x="2971800" y="2438400"/>
                <a:ext cx="609600" cy="38100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</p:grpSp>
      </p:grpSp>
      <p:sp>
        <p:nvSpPr>
          <p:cNvPr id="73" name="Text Box 65"/>
          <p:cNvSpPr txBox="1">
            <a:spLocks noChangeArrowheads="1"/>
          </p:cNvSpPr>
          <p:nvPr/>
        </p:nvSpPr>
        <p:spPr bwMode="auto">
          <a:xfrm>
            <a:off x="4343400" y="4953000"/>
            <a:ext cx="4648200" cy="1740476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square"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 dirty="0" smtClean="0">
                <a:latin typeface="Arial" charset="0"/>
                <a:sym typeface="Symbol" charset="2"/>
              </a:rPr>
              <a:t>Increasing the slope of the pacemaker potential means the action potential for the next beat occurs sooner.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 dirty="0" smtClean="0">
                <a:latin typeface="Arial" charset="0"/>
                <a:sym typeface="Symbol" charset="2"/>
              </a:rPr>
              <a:t>A more negative threshold means less depolarization is needed to elicit an action potential</a:t>
            </a:r>
            <a:endParaRPr lang="en-US" sz="1700" dirty="0"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38" y="134938"/>
            <a:ext cx="4005262" cy="446087"/>
          </a:xfrm>
        </p:spPr>
        <p:txBody>
          <a:bodyPr/>
          <a:lstStyle/>
          <a:p>
            <a:pPr algn="l" eaLnBrk="1" hangingPunct="1"/>
            <a:r>
              <a:rPr lang="en-US" sz="1800" smtClean="0"/>
              <a:t>Parasympathetic effects on heart rate</a:t>
            </a:r>
          </a:p>
        </p:txBody>
      </p:sp>
      <p:grpSp>
        <p:nvGrpSpPr>
          <p:cNvPr id="39947" name="Group 85"/>
          <p:cNvGrpSpPr>
            <a:grpSpLocks/>
          </p:cNvGrpSpPr>
          <p:nvPr/>
        </p:nvGrpSpPr>
        <p:grpSpPr bwMode="auto">
          <a:xfrm>
            <a:off x="4191000" y="471488"/>
            <a:ext cx="4572000" cy="2790825"/>
            <a:chOff x="2592" y="297"/>
            <a:chExt cx="2880" cy="1758"/>
          </a:xfrm>
        </p:grpSpPr>
        <p:sp>
          <p:nvSpPr>
            <p:cNvPr id="39949" name="Text Box 62"/>
            <p:cNvSpPr txBox="1">
              <a:spLocks noChangeArrowheads="1"/>
            </p:cNvSpPr>
            <p:nvPr/>
          </p:nvSpPr>
          <p:spPr bwMode="auto">
            <a:xfrm>
              <a:off x="3120" y="297"/>
              <a:ext cx="172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dirty="0">
                  <a:latin typeface="Arial" charset="0"/>
                  <a:sym typeface="Symbol" charset="2"/>
                </a:rPr>
                <a:t></a:t>
              </a:r>
              <a:r>
                <a:rPr lang="en-US" sz="1700" dirty="0">
                  <a:latin typeface="Arial" charset="0"/>
                </a:rPr>
                <a:t> parasympathetic activity</a:t>
              </a:r>
            </a:p>
          </p:txBody>
        </p:sp>
        <p:sp>
          <p:nvSpPr>
            <p:cNvPr id="39950" name="Text Box 68"/>
            <p:cNvSpPr txBox="1">
              <a:spLocks noChangeArrowheads="1"/>
            </p:cNvSpPr>
            <p:nvPr/>
          </p:nvSpPr>
          <p:spPr bwMode="auto">
            <a:xfrm>
              <a:off x="2592" y="945"/>
              <a:ext cx="139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 </a:t>
              </a:r>
              <a:r>
                <a:rPr lang="en-US" sz="1700">
                  <a:latin typeface="Arial" charset="0"/>
                </a:rPr>
                <a:t>Slope of pacemaker potential</a:t>
              </a:r>
            </a:p>
          </p:txBody>
        </p:sp>
        <p:sp>
          <p:nvSpPr>
            <p:cNvPr id="39951" name="Text Box 69"/>
            <p:cNvSpPr txBox="1">
              <a:spLocks noChangeArrowheads="1"/>
            </p:cNvSpPr>
            <p:nvPr/>
          </p:nvSpPr>
          <p:spPr bwMode="auto">
            <a:xfrm>
              <a:off x="3504" y="1824"/>
              <a:ext cx="96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 </a:t>
              </a:r>
              <a:r>
                <a:rPr lang="en-US" sz="1700">
                  <a:latin typeface="Arial" charset="0"/>
                </a:rPr>
                <a:t>Heart rate</a:t>
              </a:r>
            </a:p>
          </p:txBody>
        </p:sp>
        <p:sp>
          <p:nvSpPr>
            <p:cNvPr id="39952" name="Text Box 70"/>
            <p:cNvSpPr txBox="1">
              <a:spLocks noChangeArrowheads="1"/>
            </p:cNvSpPr>
            <p:nvPr/>
          </p:nvSpPr>
          <p:spPr bwMode="auto">
            <a:xfrm>
              <a:off x="4224" y="864"/>
              <a:ext cx="1248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dirty="0">
                  <a:latin typeface="Arial" charset="0"/>
                  <a:sym typeface="Symbol" charset="2"/>
                </a:rPr>
                <a:t>Hyperpolarize resting membrane (more negative)</a:t>
              </a:r>
              <a:endParaRPr lang="en-US" sz="1700" dirty="0">
                <a:latin typeface="Arial" charset="0"/>
              </a:endParaRPr>
            </a:p>
          </p:txBody>
        </p:sp>
        <p:cxnSp>
          <p:nvCxnSpPr>
            <p:cNvPr id="39953" name="AutoShape 80"/>
            <p:cNvCxnSpPr>
              <a:cxnSpLocks noChangeShapeType="1"/>
              <a:stCxn id="39949" idx="2"/>
              <a:endCxn id="39950" idx="0"/>
            </p:cNvCxnSpPr>
            <p:nvPr/>
          </p:nvCxnSpPr>
          <p:spPr bwMode="auto">
            <a:xfrm rot="5400000">
              <a:off x="3432" y="389"/>
              <a:ext cx="407" cy="696"/>
            </a:xfrm>
            <a:prstGeom prst="bentConnector3">
              <a:avLst>
                <a:gd name="adj1" fmla="val 49875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4" name="AutoShape 81"/>
            <p:cNvCxnSpPr>
              <a:cxnSpLocks noChangeShapeType="1"/>
              <a:stCxn id="39949" idx="2"/>
              <a:endCxn id="39952" idx="0"/>
            </p:cNvCxnSpPr>
            <p:nvPr/>
          </p:nvCxnSpPr>
          <p:spPr bwMode="auto">
            <a:xfrm rot="16200000" flipH="1">
              <a:off x="4248" y="264"/>
              <a:ext cx="336" cy="86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5" name="AutoShape 82"/>
            <p:cNvCxnSpPr>
              <a:cxnSpLocks noChangeShapeType="1"/>
              <a:stCxn id="39950" idx="2"/>
              <a:endCxn id="39951" idx="0"/>
            </p:cNvCxnSpPr>
            <p:nvPr/>
          </p:nvCxnSpPr>
          <p:spPr bwMode="auto">
            <a:xfrm rot="16200000" flipH="1">
              <a:off x="3398" y="1234"/>
              <a:ext cx="475" cy="696"/>
            </a:xfrm>
            <a:prstGeom prst="bentConnector3">
              <a:avLst>
                <a:gd name="adj1" fmla="val 49894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6" name="AutoShape 83"/>
            <p:cNvCxnSpPr>
              <a:cxnSpLocks noChangeShapeType="1"/>
              <a:stCxn id="39952" idx="2"/>
              <a:endCxn id="39951" idx="0"/>
            </p:cNvCxnSpPr>
            <p:nvPr/>
          </p:nvCxnSpPr>
          <p:spPr bwMode="auto">
            <a:xfrm rot="5400000">
              <a:off x="4215" y="1191"/>
              <a:ext cx="403" cy="86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  <p:sp>
        <p:nvSpPr>
          <p:cNvPr id="39948" name="Text Box 84"/>
          <p:cNvSpPr txBox="1">
            <a:spLocks noChangeArrowheads="1"/>
          </p:cNvSpPr>
          <p:nvPr/>
        </p:nvSpPr>
        <p:spPr bwMode="auto">
          <a:xfrm>
            <a:off x="4953000" y="3505200"/>
            <a:ext cx="3886200" cy="21526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 b="1">
                <a:latin typeface="Arial" charset="0"/>
              </a:rPr>
              <a:t>Normally parasympathetic tone keeps the resting HR lower than the intrinsic HR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>
                <a:latin typeface="Arial" charset="0"/>
              </a:rPr>
              <a:t>The intrinsic HR is the rate in the absence of nerves or hormones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>
                <a:latin typeface="Arial" charset="0"/>
              </a:rPr>
              <a:t>Resting HR = 60 to 70 B/min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>
                <a:latin typeface="Arial" charset="0"/>
              </a:rPr>
              <a:t>Intrinsic HR = 100 B/min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220663" y="762000"/>
            <a:ext cx="3656159" cy="2383208"/>
            <a:chOff x="220663" y="762000"/>
            <a:chExt cx="3656159" cy="2383208"/>
          </a:xfrm>
        </p:grpSpPr>
        <p:sp>
          <p:nvSpPr>
            <p:cNvPr id="39970" name="Text Box 63"/>
            <p:cNvSpPr txBox="1">
              <a:spLocks noChangeArrowheads="1"/>
            </p:cNvSpPr>
            <p:nvPr/>
          </p:nvSpPr>
          <p:spPr bwMode="auto">
            <a:xfrm>
              <a:off x="1676400" y="762000"/>
              <a:ext cx="1447800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square"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 dirty="0" smtClean="0">
                  <a:latin typeface="Arial" charset="0"/>
                  <a:sym typeface="Symbol" charset="2"/>
                </a:rPr>
                <a:t>Resting HR</a:t>
              </a:r>
              <a:endParaRPr lang="en-US" sz="1700" dirty="0">
                <a:latin typeface="Arial" charset="0"/>
              </a:endParaRPr>
            </a:p>
          </p:txBody>
        </p:sp>
        <p:grpSp>
          <p:nvGrpSpPr>
            <p:cNvPr id="39971" name="Group 19"/>
            <p:cNvGrpSpPr>
              <a:grpSpLocks/>
            </p:cNvGrpSpPr>
            <p:nvPr/>
          </p:nvGrpSpPr>
          <p:grpSpPr bwMode="auto">
            <a:xfrm>
              <a:off x="1006475" y="1422400"/>
              <a:ext cx="2630487" cy="1066800"/>
              <a:chOff x="1127" y="1944"/>
              <a:chExt cx="2176" cy="636"/>
            </a:xfrm>
          </p:grpSpPr>
          <p:sp>
            <p:nvSpPr>
              <p:cNvPr id="39986" name="Freeform 20"/>
              <p:cNvSpPr>
                <a:spLocks/>
              </p:cNvSpPr>
              <p:nvPr/>
            </p:nvSpPr>
            <p:spPr bwMode="auto">
              <a:xfrm>
                <a:off x="1127" y="1944"/>
                <a:ext cx="752" cy="636"/>
              </a:xfrm>
              <a:custGeom>
                <a:avLst/>
                <a:gdLst>
                  <a:gd name="T0" fmla="*/ 0 w 1775"/>
                  <a:gd name="T1" fmla="*/ 6 h 2056"/>
                  <a:gd name="T2" fmla="*/ 6 w 1775"/>
                  <a:gd name="T3" fmla="*/ 5 h 2056"/>
                  <a:gd name="T4" fmla="*/ 8 w 1775"/>
                  <a:gd name="T5" fmla="*/ 4 h 2056"/>
                  <a:gd name="T6" fmla="*/ 12 w 1775"/>
                  <a:gd name="T7" fmla="*/ 1 h 2056"/>
                  <a:gd name="T8" fmla="*/ 14 w 1775"/>
                  <a:gd name="T9" fmla="*/ 0 h 2056"/>
                  <a:gd name="T10" fmla="*/ 15 w 1775"/>
                  <a:gd name="T11" fmla="*/ 1 h 2056"/>
                  <a:gd name="T12" fmla="*/ 18 w 1775"/>
                  <a:gd name="T13" fmla="*/ 3 h 2056"/>
                  <a:gd name="T14" fmla="*/ 21 w 1775"/>
                  <a:gd name="T15" fmla="*/ 6 h 2056"/>
                  <a:gd name="T16" fmla="*/ 24 w 1775"/>
                  <a:gd name="T17" fmla="*/ 6 h 20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75"/>
                  <a:gd name="T28" fmla="*/ 0 h 2056"/>
                  <a:gd name="T29" fmla="*/ 1775 w 1775"/>
                  <a:gd name="T30" fmla="*/ 2056 h 20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75" h="2056">
                    <a:moveTo>
                      <a:pt x="0" y="1980"/>
                    </a:moveTo>
                    <a:cubicBezTo>
                      <a:pt x="80" y="1936"/>
                      <a:pt x="377" y="1799"/>
                      <a:pt x="479" y="1716"/>
                    </a:cubicBezTo>
                    <a:cubicBezTo>
                      <a:pt x="581" y="1633"/>
                      <a:pt x="548" y="1727"/>
                      <a:pt x="613" y="1480"/>
                    </a:cubicBezTo>
                    <a:cubicBezTo>
                      <a:pt x="678" y="1233"/>
                      <a:pt x="802" y="464"/>
                      <a:pt x="869" y="232"/>
                    </a:cubicBezTo>
                    <a:cubicBezTo>
                      <a:pt x="936" y="0"/>
                      <a:pt x="973" y="64"/>
                      <a:pt x="1015" y="88"/>
                    </a:cubicBezTo>
                    <a:cubicBezTo>
                      <a:pt x="1058" y="112"/>
                      <a:pt x="1070" y="192"/>
                      <a:pt x="1125" y="376"/>
                    </a:cubicBezTo>
                    <a:cubicBezTo>
                      <a:pt x="1180" y="560"/>
                      <a:pt x="1271" y="932"/>
                      <a:pt x="1345" y="1192"/>
                    </a:cubicBezTo>
                    <a:cubicBezTo>
                      <a:pt x="1419" y="1452"/>
                      <a:pt x="1499" y="1810"/>
                      <a:pt x="1571" y="1933"/>
                    </a:cubicBezTo>
                    <a:cubicBezTo>
                      <a:pt x="1643" y="2056"/>
                      <a:pt x="1733" y="1933"/>
                      <a:pt x="1775" y="1933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9987" name="Freeform 21"/>
              <p:cNvSpPr>
                <a:spLocks/>
              </p:cNvSpPr>
              <p:nvPr/>
            </p:nvSpPr>
            <p:spPr bwMode="auto">
              <a:xfrm>
                <a:off x="1835" y="1964"/>
                <a:ext cx="752" cy="616"/>
              </a:xfrm>
              <a:custGeom>
                <a:avLst/>
                <a:gdLst>
                  <a:gd name="T0" fmla="*/ 0 w 1061"/>
                  <a:gd name="T1" fmla="*/ 30 h 1301"/>
                  <a:gd name="T2" fmla="*/ 26 w 1061"/>
                  <a:gd name="T3" fmla="*/ 28 h 1301"/>
                  <a:gd name="T4" fmla="*/ 51 w 1061"/>
                  <a:gd name="T5" fmla="*/ 26 h 1301"/>
                  <a:gd name="T6" fmla="*/ 61 w 1061"/>
                  <a:gd name="T7" fmla="*/ 25 h 1301"/>
                  <a:gd name="T8" fmla="*/ 65 w 1061"/>
                  <a:gd name="T9" fmla="*/ 22 h 1301"/>
                  <a:gd name="T10" fmla="*/ 80 w 1061"/>
                  <a:gd name="T11" fmla="*/ 11 h 1301"/>
                  <a:gd name="T12" fmla="*/ 93 w 1061"/>
                  <a:gd name="T13" fmla="*/ 3 h 1301"/>
                  <a:gd name="T14" fmla="*/ 108 w 1061"/>
                  <a:gd name="T15" fmla="*/ 0 h 1301"/>
                  <a:gd name="T16" fmla="*/ 120 w 1061"/>
                  <a:gd name="T17" fmla="*/ 5 h 1301"/>
                  <a:gd name="T18" fmla="*/ 144 w 1061"/>
                  <a:gd name="T19" fmla="*/ 18 h 1301"/>
                  <a:gd name="T20" fmla="*/ 168 w 1061"/>
                  <a:gd name="T21" fmla="*/ 29 h 1301"/>
                  <a:gd name="T22" fmla="*/ 190 w 1061"/>
                  <a:gd name="T23" fmla="*/ 29 h 13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61"/>
                  <a:gd name="T37" fmla="*/ 0 h 1301"/>
                  <a:gd name="T38" fmla="*/ 1061 w 1061"/>
                  <a:gd name="T39" fmla="*/ 1301 h 13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61" h="1301">
                    <a:moveTo>
                      <a:pt x="0" y="1251"/>
                    </a:moveTo>
                    <a:cubicBezTo>
                      <a:pt x="24" y="1238"/>
                      <a:pt x="98" y="1200"/>
                      <a:pt x="145" y="1173"/>
                    </a:cubicBezTo>
                    <a:cubicBezTo>
                      <a:pt x="192" y="1146"/>
                      <a:pt x="250" y="1108"/>
                      <a:pt x="282" y="1086"/>
                    </a:cubicBezTo>
                    <a:cubicBezTo>
                      <a:pt x="314" y="1064"/>
                      <a:pt x="326" y="1066"/>
                      <a:pt x="340" y="1039"/>
                    </a:cubicBezTo>
                    <a:cubicBezTo>
                      <a:pt x="354" y="1012"/>
                      <a:pt x="348" y="1021"/>
                      <a:pt x="366" y="925"/>
                    </a:cubicBezTo>
                    <a:cubicBezTo>
                      <a:pt x="384" y="829"/>
                      <a:pt x="423" y="597"/>
                      <a:pt x="448" y="461"/>
                    </a:cubicBezTo>
                    <a:cubicBezTo>
                      <a:pt x="473" y="325"/>
                      <a:pt x="492" y="184"/>
                      <a:pt x="519" y="110"/>
                    </a:cubicBezTo>
                    <a:cubicBezTo>
                      <a:pt x="546" y="36"/>
                      <a:pt x="582" y="0"/>
                      <a:pt x="607" y="15"/>
                    </a:cubicBezTo>
                    <a:cubicBezTo>
                      <a:pt x="632" y="31"/>
                      <a:pt x="640" y="83"/>
                      <a:pt x="672" y="204"/>
                    </a:cubicBezTo>
                    <a:cubicBezTo>
                      <a:pt x="705" y="324"/>
                      <a:pt x="760" y="567"/>
                      <a:pt x="804" y="737"/>
                    </a:cubicBezTo>
                    <a:cubicBezTo>
                      <a:pt x="848" y="906"/>
                      <a:pt x="896" y="1140"/>
                      <a:pt x="939" y="1221"/>
                    </a:cubicBezTo>
                    <a:cubicBezTo>
                      <a:pt x="982" y="1301"/>
                      <a:pt x="1036" y="1221"/>
                      <a:pt x="1061" y="1221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9988" name="Freeform 22"/>
              <p:cNvSpPr>
                <a:spLocks/>
              </p:cNvSpPr>
              <p:nvPr/>
            </p:nvSpPr>
            <p:spPr bwMode="auto">
              <a:xfrm>
                <a:off x="2551" y="1944"/>
                <a:ext cx="752" cy="636"/>
              </a:xfrm>
              <a:custGeom>
                <a:avLst/>
                <a:gdLst>
                  <a:gd name="T0" fmla="*/ 0 w 1775"/>
                  <a:gd name="T1" fmla="*/ 6 h 2056"/>
                  <a:gd name="T2" fmla="*/ 6 w 1775"/>
                  <a:gd name="T3" fmla="*/ 5 h 2056"/>
                  <a:gd name="T4" fmla="*/ 8 w 1775"/>
                  <a:gd name="T5" fmla="*/ 4 h 2056"/>
                  <a:gd name="T6" fmla="*/ 12 w 1775"/>
                  <a:gd name="T7" fmla="*/ 1 h 2056"/>
                  <a:gd name="T8" fmla="*/ 14 w 1775"/>
                  <a:gd name="T9" fmla="*/ 0 h 2056"/>
                  <a:gd name="T10" fmla="*/ 15 w 1775"/>
                  <a:gd name="T11" fmla="*/ 1 h 2056"/>
                  <a:gd name="T12" fmla="*/ 18 w 1775"/>
                  <a:gd name="T13" fmla="*/ 3 h 2056"/>
                  <a:gd name="T14" fmla="*/ 21 w 1775"/>
                  <a:gd name="T15" fmla="*/ 6 h 2056"/>
                  <a:gd name="T16" fmla="*/ 24 w 1775"/>
                  <a:gd name="T17" fmla="*/ 6 h 20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75"/>
                  <a:gd name="T28" fmla="*/ 0 h 2056"/>
                  <a:gd name="T29" fmla="*/ 1775 w 1775"/>
                  <a:gd name="T30" fmla="*/ 2056 h 20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75" h="2056">
                    <a:moveTo>
                      <a:pt x="0" y="1980"/>
                    </a:moveTo>
                    <a:cubicBezTo>
                      <a:pt x="80" y="1936"/>
                      <a:pt x="377" y="1799"/>
                      <a:pt x="479" y="1716"/>
                    </a:cubicBezTo>
                    <a:cubicBezTo>
                      <a:pt x="581" y="1633"/>
                      <a:pt x="548" y="1727"/>
                      <a:pt x="613" y="1480"/>
                    </a:cubicBezTo>
                    <a:cubicBezTo>
                      <a:pt x="678" y="1233"/>
                      <a:pt x="802" y="464"/>
                      <a:pt x="869" y="232"/>
                    </a:cubicBezTo>
                    <a:cubicBezTo>
                      <a:pt x="936" y="0"/>
                      <a:pt x="973" y="64"/>
                      <a:pt x="1015" y="88"/>
                    </a:cubicBezTo>
                    <a:cubicBezTo>
                      <a:pt x="1058" y="112"/>
                      <a:pt x="1070" y="192"/>
                      <a:pt x="1125" y="376"/>
                    </a:cubicBezTo>
                    <a:cubicBezTo>
                      <a:pt x="1180" y="560"/>
                      <a:pt x="1271" y="932"/>
                      <a:pt x="1345" y="1192"/>
                    </a:cubicBezTo>
                    <a:cubicBezTo>
                      <a:pt x="1419" y="1452"/>
                      <a:pt x="1499" y="1810"/>
                      <a:pt x="1571" y="1933"/>
                    </a:cubicBezTo>
                    <a:cubicBezTo>
                      <a:pt x="1643" y="2056"/>
                      <a:pt x="1733" y="1933"/>
                      <a:pt x="1775" y="1933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39972" name="Freeform 23"/>
            <p:cNvSpPr>
              <a:spLocks/>
            </p:cNvSpPr>
            <p:nvPr/>
          </p:nvSpPr>
          <p:spPr bwMode="auto">
            <a:xfrm>
              <a:off x="990600" y="2274888"/>
              <a:ext cx="2667000" cy="1588"/>
            </a:xfrm>
            <a:custGeom>
              <a:avLst/>
              <a:gdLst>
                <a:gd name="T0" fmla="*/ 0 w 2337"/>
                <a:gd name="T1" fmla="*/ 1 h 1"/>
                <a:gd name="T2" fmla="*/ 413 w 2337"/>
                <a:gd name="T3" fmla="*/ 0 h 1"/>
                <a:gd name="T4" fmla="*/ 449 w 2337"/>
                <a:gd name="T5" fmla="*/ 1 h 1"/>
                <a:gd name="T6" fmla="*/ 0 60000 65536"/>
                <a:gd name="T7" fmla="*/ 0 60000 65536"/>
                <a:gd name="T8" fmla="*/ 0 60000 65536"/>
                <a:gd name="T9" fmla="*/ 0 w 2337"/>
                <a:gd name="T10" fmla="*/ 0 h 1"/>
                <a:gd name="T11" fmla="*/ 2337 w 233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37" h="1">
                  <a:moveTo>
                    <a:pt x="0" y="1"/>
                  </a:moveTo>
                  <a:lnTo>
                    <a:pt x="2152" y="0"/>
                  </a:lnTo>
                  <a:lnTo>
                    <a:pt x="2337" y="1"/>
                  </a:lnTo>
                </a:path>
              </a:pathLst>
            </a:cu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9973" name="Group 86"/>
            <p:cNvGrpSpPr>
              <a:grpSpLocks/>
            </p:cNvGrpSpPr>
            <p:nvPr/>
          </p:nvGrpSpPr>
          <p:grpSpPr bwMode="auto">
            <a:xfrm>
              <a:off x="220663" y="1047750"/>
              <a:ext cx="763587" cy="1976438"/>
              <a:chOff x="139" y="708"/>
              <a:chExt cx="481" cy="1245"/>
            </a:xfrm>
          </p:grpSpPr>
          <p:sp>
            <p:nvSpPr>
              <p:cNvPr id="39975" name="Line 24"/>
              <p:cNvSpPr>
                <a:spLocks noChangeShapeType="1"/>
              </p:cNvSpPr>
              <p:nvPr/>
            </p:nvSpPr>
            <p:spPr bwMode="auto">
              <a:xfrm>
                <a:off x="620" y="787"/>
                <a:ext cx="0" cy="105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6" name="Text Box 25"/>
              <p:cNvSpPr txBox="1">
                <a:spLocks noChangeArrowheads="1"/>
              </p:cNvSpPr>
              <p:nvPr/>
            </p:nvSpPr>
            <p:spPr bwMode="auto">
              <a:xfrm>
                <a:off x="240" y="708"/>
                <a:ext cx="202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39977" name="Text Box 26"/>
              <p:cNvSpPr txBox="1">
                <a:spLocks noChangeArrowheads="1"/>
              </p:cNvSpPr>
              <p:nvPr/>
            </p:nvSpPr>
            <p:spPr bwMode="auto">
              <a:xfrm>
                <a:off x="140" y="961"/>
                <a:ext cx="32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-20</a:t>
                </a:r>
              </a:p>
            </p:txBody>
          </p:sp>
          <p:sp>
            <p:nvSpPr>
              <p:cNvPr id="39978" name="Text Box 27"/>
              <p:cNvSpPr txBox="1">
                <a:spLocks noChangeArrowheads="1"/>
              </p:cNvSpPr>
              <p:nvPr/>
            </p:nvSpPr>
            <p:spPr bwMode="auto">
              <a:xfrm>
                <a:off x="140" y="1465"/>
                <a:ext cx="32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-60</a:t>
                </a:r>
              </a:p>
            </p:txBody>
          </p:sp>
          <p:sp>
            <p:nvSpPr>
              <p:cNvPr id="39979" name="Text Box 28"/>
              <p:cNvSpPr txBox="1">
                <a:spLocks noChangeArrowheads="1"/>
              </p:cNvSpPr>
              <p:nvPr/>
            </p:nvSpPr>
            <p:spPr bwMode="auto">
              <a:xfrm>
                <a:off x="140" y="1210"/>
                <a:ext cx="32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-40</a:t>
                </a:r>
              </a:p>
            </p:txBody>
          </p:sp>
          <p:sp>
            <p:nvSpPr>
              <p:cNvPr id="39980" name="Text Box 29"/>
              <p:cNvSpPr txBox="1">
                <a:spLocks noChangeArrowheads="1"/>
              </p:cNvSpPr>
              <p:nvPr/>
            </p:nvSpPr>
            <p:spPr bwMode="auto">
              <a:xfrm>
                <a:off x="139" y="1722"/>
                <a:ext cx="32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700">
                    <a:latin typeface="Arial" charset="0"/>
                    <a:cs typeface="Arial" charset="0"/>
                  </a:rPr>
                  <a:t>-80</a:t>
                </a:r>
              </a:p>
            </p:txBody>
          </p:sp>
          <p:sp>
            <p:nvSpPr>
              <p:cNvPr id="39981" name="Line 30"/>
              <p:cNvSpPr>
                <a:spLocks noChangeShapeType="1"/>
              </p:cNvSpPr>
              <p:nvPr/>
            </p:nvSpPr>
            <p:spPr bwMode="auto">
              <a:xfrm>
                <a:off x="548" y="795"/>
                <a:ext cx="7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2" name="Line 31"/>
              <p:cNvSpPr>
                <a:spLocks noChangeShapeType="1"/>
              </p:cNvSpPr>
              <p:nvPr/>
            </p:nvSpPr>
            <p:spPr bwMode="auto">
              <a:xfrm>
                <a:off x="548" y="1051"/>
                <a:ext cx="7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3" name="Line 32"/>
              <p:cNvSpPr>
                <a:spLocks noChangeShapeType="1"/>
              </p:cNvSpPr>
              <p:nvPr/>
            </p:nvSpPr>
            <p:spPr bwMode="auto">
              <a:xfrm>
                <a:off x="548" y="1306"/>
                <a:ext cx="7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4" name="Line 33"/>
              <p:cNvSpPr>
                <a:spLocks noChangeShapeType="1"/>
              </p:cNvSpPr>
              <p:nvPr/>
            </p:nvSpPr>
            <p:spPr bwMode="auto">
              <a:xfrm>
                <a:off x="548" y="1561"/>
                <a:ext cx="7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5" name="Line 34"/>
              <p:cNvSpPr>
                <a:spLocks noChangeShapeType="1"/>
              </p:cNvSpPr>
              <p:nvPr/>
            </p:nvSpPr>
            <p:spPr bwMode="auto">
              <a:xfrm>
                <a:off x="548" y="1817"/>
                <a:ext cx="7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2886222" y="2410265"/>
              <a:ext cx="990600" cy="734943"/>
              <a:chOff x="2971800" y="2438400"/>
              <a:chExt cx="990600" cy="734943"/>
            </a:xfrm>
          </p:grpSpPr>
          <p:sp>
            <p:nvSpPr>
              <p:cNvPr id="54" name="Text Box 67"/>
              <p:cNvSpPr txBox="1">
                <a:spLocks noChangeArrowheads="1"/>
              </p:cNvSpPr>
              <p:nvPr/>
            </p:nvSpPr>
            <p:spPr bwMode="auto">
              <a:xfrm>
                <a:off x="3200400" y="2819400"/>
                <a:ext cx="762000" cy="35394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eaLnBrk="0" hangingPunct="0">
                  <a:spcAft>
                    <a:spcPct val="30000"/>
                  </a:spcAft>
                </a:pPr>
                <a:r>
                  <a:rPr lang="en-US" sz="1700" dirty="0" smtClean="0">
                    <a:latin typeface="Arial" charset="0"/>
                  </a:rPr>
                  <a:t>Slope</a:t>
                </a:r>
                <a:endParaRPr lang="en-US" sz="1700" dirty="0">
                  <a:latin typeface="Arial" charset="0"/>
                </a:endParaRPr>
              </a:p>
            </p:txBody>
          </p:sp>
          <p:cxnSp>
            <p:nvCxnSpPr>
              <p:cNvPr id="55" name="Straight Arrow Connector 54"/>
              <p:cNvCxnSpPr>
                <a:stCxn id="54" idx="0"/>
              </p:cNvCxnSpPr>
              <p:nvPr/>
            </p:nvCxnSpPr>
            <p:spPr bwMode="auto">
              <a:xfrm flipH="1" flipV="1">
                <a:off x="2971800" y="2438400"/>
                <a:ext cx="609600" cy="38100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</p:grpSp>
      </p:grpSp>
      <p:grpSp>
        <p:nvGrpSpPr>
          <p:cNvPr id="61" name="Group 60"/>
          <p:cNvGrpSpPr/>
          <p:nvPr/>
        </p:nvGrpSpPr>
        <p:grpSpPr>
          <a:xfrm>
            <a:off x="211138" y="3587750"/>
            <a:ext cx="4665662" cy="2965450"/>
            <a:chOff x="211138" y="3587750"/>
            <a:chExt cx="4665662" cy="2965450"/>
          </a:xfrm>
        </p:grpSpPr>
        <p:sp>
          <p:nvSpPr>
            <p:cNvPr id="39939" name="Text Box 3"/>
            <p:cNvSpPr txBox="1">
              <a:spLocks noChangeArrowheads="1"/>
            </p:cNvSpPr>
            <p:nvPr/>
          </p:nvSpPr>
          <p:spPr bwMode="auto">
            <a:xfrm>
              <a:off x="381000" y="6186487"/>
              <a:ext cx="42672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</a:rPr>
                <a:t>- - - - Threshold for AP =   –  55 mV at rest</a:t>
              </a:r>
            </a:p>
          </p:txBody>
        </p:sp>
        <p:sp>
          <p:nvSpPr>
            <p:cNvPr id="39941" name="Text Box 42"/>
            <p:cNvSpPr txBox="1">
              <a:spLocks noChangeArrowheads="1"/>
            </p:cNvSpPr>
            <p:nvPr/>
          </p:nvSpPr>
          <p:spPr bwMode="auto">
            <a:xfrm>
              <a:off x="369888" y="3965575"/>
              <a:ext cx="3206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39942" name="Text Box 43"/>
            <p:cNvSpPr txBox="1">
              <a:spLocks noChangeArrowheads="1"/>
            </p:cNvSpPr>
            <p:nvPr/>
          </p:nvSpPr>
          <p:spPr bwMode="auto">
            <a:xfrm>
              <a:off x="212725" y="4370388"/>
              <a:ext cx="512763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-20</a:t>
              </a:r>
            </a:p>
          </p:txBody>
        </p:sp>
        <p:sp>
          <p:nvSpPr>
            <p:cNvPr id="39943" name="Text Box 44"/>
            <p:cNvSpPr txBox="1">
              <a:spLocks noChangeArrowheads="1"/>
            </p:cNvSpPr>
            <p:nvPr/>
          </p:nvSpPr>
          <p:spPr bwMode="auto">
            <a:xfrm>
              <a:off x="212725" y="5168900"/>
              <a:ext cx="5127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-60</a:t>
              </a:r>
            </a:p>
          </p:txBody>
        </p:sp>
        <p:sp>
          <p:nvSpPr>
            <p:cNvPr id="39944" name="Text Box 45"/>
            <p:cNvSpPr txBox="1">
              <a:spLocks noChangeArrowheads="1"/>
            </p:cNvSpPr>
            <p:nvPr/>
          </p:nvSpPr>
          <p:spPr bwMode="auto">
            <a:xfrm>
              <a:off x="212725" y="4765675"/>
              <a:ext cx="5127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-40</a:t>
              </a:r>
            </a:p>
          </p:txBody>
        </p:sp>
        <p:sp>
          <p:nvSpPr>
            <p:cNvPr id="39945" name="Text Box 46"/>
            <p:cNvSpPr txBox="1">
              <a:spLocks noChangeArrowheads="1"/>
            </p:cNvSpPr>
            <p:nvPr/>
          </p:nvSpPr>
          <p:spPr bwMode="auto">
            <a:xfrm>
              <a:off x="211138" y="5572125"/>
              <a:ext cx="512762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cs typeface="Arial" charset="0"/>
                </a:rPr>
                <a:t>-80</a:t>
              </a:r>
            </a:p>
          </p:txBody>
        </p:sp>
        <p:sp>
          <p:nvSpPr>
            <p:cNvPr id="39957" name="Line 41"/>
            <p:cNvSpPr>
              <a:spLocks noChangeShapeType="1"/>
            </p:cNvSpPr>
            <p:nvPr/>
          </p:nvSpPr>
          <p:spPr bwMode="auto">
            <a:xfrm>
              <a:off x="973579" y="4090988"/>
              <a:ext cx="0" cy="167005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8" name="Line 47"/>
            <p:cNvSpPr>
              <a:spLocks noChangeShapeType="1"/>
            </p:cNvSpPr>
            <p:nvPr/>
          </p:nvSpPr>
          <p:spPr bwMode="auto">
            <a:xfrm>
              <a:off x="854075" y="4102100"/>
              <a:ext cx="1161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59" name="Line 48"/>
            <p:cNvSpPr>
              <a:spLocks noChangeShapeType="1"/>
            </p:cNvSpPr>
            <p:nvPr/>
          </p:nvSpPr>
          <p:spPr bwMode="auto">
            <a:xfrm>
              <a:off x="854075" y="4508500"/>
              <a:ext cx="1161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0" name="Line 49"/>
            <p:cNvSpPr>
              <a:spLocks noChangeShapeType="1"/>
            </p:cNvSpPr>
            <p:nvPr/>
          </p:nvSpPr>
          <p:spPr bwMode="auto">
            <a:xfrm>
              <a:off x="854075" y="4913313"/>
              <a:ext cx="1161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1" name="Line 50"/>
            <p:cNvSpPr>
              <a:spLocks noChangeShapeType="1"/>
            </p:cNvSpPr>
            <p:nvPr/>
          </p:nvSpPr>
          <p:spPr bwMode="auto">
            <a:xfrm>
              <a:off x="854075" y="5319713"/>
              <a:ext cx="1161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2" name="Line 51"/>
            <p:cNvSpPr>
              <a:spLocks noChangeShapeType="1"/>
            </p:cNvSpPr>
            <p:nvPr/>
          </p:nvSpPr>
          <p:spPr bwMode="auto">
            <a:xfrm>
              <a:off x="854075" y="5724525"/>
              <a:ext cx="1161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3" name="Line 52"/>
            <p:cNvSpPr>
              <a:spLocks noChangeShapeType="1"/>
            </p:cNvSpPr>
            <p:nvPr/>
          </p:nvSpPr>
          <p:spPr bwMode="auto">
            <a:xfrm>
              <a:off x="997143" y="5203825"/>
              <a:ext cx="3879657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 type="none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4" name="Freeform 54"/>
            <p:cNvSpPr>
              <a:spLocks/>
            </p:cNvSpPr>
            <p:nvPr/>
          </p:nvSpPr>
          <p:spPr bwMode="auto">
            <a:xfrm>
              <a:off x="1012291" y="4316413"/>
              <a:ext cx="1176521" cy="1114425"/>
            </a:xfrm>
            <a:custGeom>
              <a:avLst/>
              <a:gdLst>
                <a:gd name="T0" fmla="*/ 0 w 918"/>
                <a:gd name="T1" fmla="*/ 882 h 663"/>
                <a:gd name="T2" fmla="*/ 20 w 918"/>
                <a:gd name="T3" fmla="*/ 869 h 663"/>
                <a:gd name="T4" fmla="*/ 40 w 918"/>
                <a:gd name="T5" fmla="*/ 854 h 663"/>
                <a:gd name="T6" fmla="*/ 49 w 918"/>
                <a:gd name="T7" fmla="*/ 846 h 663"/>
                <a:gd name="T8" fmla="*/ 67 w 918"/>
                <a:gd name="T9" fmla="*/ 815 h 663"/>
                <a:gd name="T10" fmla="*/ 79 w 918"/>
                <a:gd name="T11" fmla="*/ 751 h 663"/>
                <a:gd name="T12" fmla="*/ 82 w 918"/>
                <a:gd name="T13" fmla="*/ 731 h 663"/>
                <a:gd name="T14" fmla="*/ 86 w 918"/>
                <a:gd name="T15" fmla="*/ 669 h 663"/>
                <a:gd name="T16" fmla="*/ 95 w 918"/>
                <a:gd name="T17" fmla="*/ 525 h 663"/>
                <a:gd name="T18" fmla="*/ 110 w 918"/>
                <a:gd name="T19" fmla="*/ 262 h 663"/>
                <a:gd name="T20" fmla="*/ 122 w 918"/>
                <a:gd name="T21" fmla="*/ 62 h 663"/>
                <a:gd name="T22" fmla="*/ 138 w 918"/>
                <a:gd name="T23" fmla="*/ 6 h 663"/>
                <a:gd name="T24" fmla="*/ 151 w 918"/>
                <a:gd name="T25" fmla="*/ 112 h 663"/>
                <a:gd name="T26" fmla="*/ 173 w 918"/>
                <a:gd name="T27" fmla="*/ 418 h 663"/>
                <a:gd name="T28" fmla="*/ 195 w 918"/>
                <a:gd name="T29" fmla="*/ 718 h 663"/>
                <a:gd name="T30" fmla="*/ 212 w 918"/>
                <a:gd name="T31" fmla="*/ 824 h 663"/>
                <a:gd name="T32" fmla="*/ 229 w 918"/>
                <a:gd name="T33" fmla="*/ 835 h 663"/>
                <a:gd name="T34" fmla="*/ 235 w 918"/>
                <a:gd name="T35" fmla="*/ 833 h 6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18"/>
                <a:gd name="T55" fmla="*/ 0 h 663"/>
                <a:gd name="T56" fmla="*/ 918 w 918"/>
                <a:gd name="T57" fmla="*/ 663 h 6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18" h="663">
                  <a:moveTo>
                    <a:pt x="0" y="663"/>
                  </a:moveTo>
                  <a:cubicBezTo>
                    <a:pt x="13" y="661"/>
                    <a:pt x="51" y="656"/>
                    <a:pt x="77" y="653"/>
                  </a:cubicBezTo>
                  <a:cubicBezTo>
                    <a:pt x="103" y="650"/>
                    <a:pt x="139" y="645"/>
                    <a:pt x="158" y="642"/>
                  </a:cubicBezTo>
                  <a:cubicBezTo>
                    <a:pt x="177" y="639"/>
                    <a:pt x="173" y="641"/>
                    <a:pt x="190" y="636"/>
                  </a:cubicBezTo>
                  <a:cubicBezTo>
                    <a:pt x="207" y="631"/>
                    <a:pt x="242" y="625"/>
                    <a:pt x="262" y="613"/>
                  </a:cubicBezTo>
                  <a:cubicBezTo>
                    <a:pt x="282" y="601"/>
                    <a:pt x="299" y="576"/>
                    <a:pt x="309" y="565"/>
                  </a:cubicBezTo>
                  <a:cubicBezTo>
                    <a:pt x="319" y="554"/>
                    <a:pt x="315" y="560"/>
                    <a:pt x="320" y="550"/>
                  </a:cubicBezTo>
                  <a:cubicBezTo>
                    <a:pt x="325" y="540"/>
                    <a:pt x="329" y="529"/>
                    <a:pt x="337" y="503"/>
                  </a:cubicBezTo>
                  <a:cubicBezTo>
                    <a:pt x="345" y="477"/>
                    <a:pt x="355" y="445"/>
                    <a:pt x="370" y="394"/>
                  </a:cubicBezTo>
                  <a:cubicBezTo>
                    <a:pt x="385" y="342"/>
                    <a:pt x="410" y="254"/>
                    <a:pt x="428" y="196"/>
                  </a:cubicBezTo>
                  <a:cubicBezTo>
                    <a:pt x="445" y="139"/>
                    <a:pt x="458" y="79"/>
                    <a:pt x="477" y="47"/>
                  </a:cubicBezTo>
                  <a:cubicBezTo>
                    <a:pt x="496" y="16"/>
                    <a:pt x="519" y="0"/>
                    <a:pt x="538" y="6"/>
                  </a:cubicBezTo>
                  <a:cubicBezTo>
                    <a:pt x="557" y="12"/>
                    <a:pt x="567" y="33"/>
                    <a:pt x="589" y="84"/>
                  </a:cubicBezTo>
                  <a:cubicBezTo>
                    <a:pt x="612" y="135"/>
                    <a:pt x="647" y="238"/>
                    <a:pt x="676" y="314"/>
                  </a:cubicBezTo>
                  <a:cubicBezTo>
                    <a:pt x="704" y="389"/>
                    <a:pt x="734" y="486"/>
                    <a:pt x="760" y="538"/>
                  </a:cubicBezTo>
                  <a:cubicBezTo>
                    <a:pt x="785" y="589"/>
                    <a:pt x="805" y="605"/>
                    <a:pt x="827" y="619"/>
                  </a:cubicBezTo>
                  <a:cubicBezTo>
                    <a:pt x="850" y="635"/>
                    <a:pt x="882" y="627"/>
                    <a:pt x="896" y="628"/>
                  </a:cubicBezTo>
                  <a:cubicBezTo>
                    <a:pt x="911" y="629"/>
                    <a:pt x="914" y="626"/>
                    <a:pt x="918" y="626"/>
                  </a:cubicBezTo>
                </a:path>
              </a:pathLst>
            </a:custGeom>
            <a:noFill/>
            <a:ln w="38100" cap="flat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9965" name="Freeform 55"/>
            <p:cNvSpPr>
              <a:spLocks/>
            </p:cNvSpPr>
            <p:nvPr/>
          </p:nvSpPr>
          <p:spPr bwMode="auto">
            <a:xfrm>
              <a:off x="2190495" y="4256088"/>
              <a:ext cx="1176521" cy="1114425"/>
            </a:xfrm>
            <a:custGeom>
              <a:avLst/>
              <a:gdLst>
                <a:gd name="T0" fmla="*/ 0 w 918"/>
                <a:gd name="T1" fmla="*/ 882 h 663"/>
                <a:gd name="T2" fmla="*/ 20 w 918"/>
                <a:gd name="T3" fmla="*/ 869 h 663"/>
                <a:gd name="T4" fmla="*/ 40 w 918"/>
                <a:gd name="T5" fmla="*/ 854 h 663"/>
                <a:gd name="T6" fmla="*/ 49 w 918"/>
                <a:gd name="T7" fmla="*/ 846 h 663"/>
                <a:gd name="T8" fmla="*/ 67 w 918"/>
                <a:gd name="T9" fmla="*/ 815 h 663"/>
                <a:gd name="T10" fmla="*/ 79 w 918"/>
                <a:gd name="T11" fmla="*/ 751 h 663"/>
                <a:gd name="T12" fmla="*/ 82 w 918"/>
                <a:gd name="T13" fmla="*/ 731 h 663"/>
                <a:gd name="T14" fmla="*/ 86 w 918"/>
                <a:gd name="T15" fmla="*/ 669 h 663"/>
                <a:gd name="T16" fmla="*/ 95 w 918"/>
                <a:gd name="T17" fmla="*/ 525 h 663"/>
                <a:gd name="T18" fmla="*/ 110 w 918"/>
                <a:gd name="T19" fmla="*/ 262 h 663"/>
                <a:gd name="T20" fmla="*/ 122 w 918"/>
                <a:gd name="T21" fmla="*/ 62 h 663"/>
                <a:gd name="T22" fmla="*/ 138 w 918"/>
                <a:gd name="T23" fmla="*/ 6 h 663"/>
                <a:gd name="T24" fmla="*/ 151 w 918"/>
                <a:gd name="T25" fmla="*/ 112 h 663"/>
                <a:gd name="T26" fmla="*/ 173 w 918"/>
                <a:gd name="T27" fmla="*/ 418 h 663"/>
                <a:gd name="T28" fmla="*/ 195 w 918"/>
                <a:gd name="T29" fmla="*/ 718 h 663"/>
                <a:gd name="T30" fmla="*/ 212 w 918"/>
                <a:gd name="T31" fmla="*/ 824 h 663"/>
                <a:gd name="T32" fmla="*/ 229 w 918"/>
                <a:gd name="T33" fmla="*/ 835 h 663"/>
                <a:gd name="T34" fmla="*/ 235 w 918"/>
                <a:gd name="T35" fmla="*/ 833 h 6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18"/>
                <a:gd name="T55" fmla="*/ 0 h 663"/>
                <a:gd name="T56" fmla="*/ 918 w 918"/>
                <a:gd name="T57" fmla="*/ 663 h 6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18" h="663">
                  <a:moveTo>
                    <a:pt x="0" y="663"/>
                  </a:moveTo>
                  <a:cubicBezTo>
                    <a:pt x="13" y="661"/>
                    <a:pt x="51" y="656"/>
                    <a:pt x="77" y="653"/>
                  </a:cubicBezTo>
                  <a:cubicBezTo>
                    <a:pt x="103" y="650"/>
                    <a:pt x="139" y="645"/>
                    <a:pt x="158" y="642"/>
                  </a:cubicBezTo>
                  <a:cubicBezTo>
                    <a:pt x="177" y="639"/>
                    <a:pt x="173" y="641"/>
                    <a:pt x="190" y="636"/>
                  </a:cubicBezTo>
                  <a:cubicBezTo>
                    <a:pt x="207" y="631"/>
                    <a:pt x="242" y="625"/>
                    <a:pt x="262" y="613"/>
                  </a:cubicBezTo>
                  <a:cubicBezTo>
                    <a:pt x="282" y="601"/>
                    <a:pt x="299" y="576"/>
                    <a:pt x="309" y="565"/>
                  </a:cubicBezTo>
                  <a:cubicBezTo>
                    <a:pt x="319" y="554"/>
                    <a:pt x="315" y="560"/>
                    <a:pt x="320" y="550"/>
                  </a:cubicBezTo>
                  <a:cubicBezTo>
                    <a:pt x="325" y="540"/>
                    <a:pt x="329" y="529"/>
                    <a:pt x="337" y="503"/>
                  </a:cubicBezTo>
                  <a:cubicBezTo>
                    <a:pt x="345" y="477"/>
                    <a:pt x="355" y="445"/>
                    <a:pt x="370" y="394"/>
                  </a:cubicBezTo>
                  <a:cubicBezTo>
                    <a:pt x="385" y="342"/>
                    <a:pt x="410" y="254"/>
                    <a:pt x="428" y="196"/>
                  </a:cubicBezTo>
                  <a:cubicBezTo>
                    <a:pt x="445" y="139"/>
                    <a:pt x="458" y="79"/>
                    <a:pt x="477" y="47"/>
                  </a:cubicBezTo>
                  <a:cubicBezTo>
                    <a:pt x="496" y="16"/>
                    <a:pt x="519" y="0"/>
                    <a:pt x="538" y="6"/>
                  </a:cubicBezTo>
                  <a:cubicBezTo>
                    <a:pt x="557" y="12"/>
                    <a:pt x="567" y="33"/>
                    <a:pt x="589" y="84"/>
                  </a:cubicBezTo>
                  <a:cubicBezTo>
                    <a:pt x="612" y="135"/>
                    <a:pt x="647" y="238"/>
                    <a:pt x="676" y="314"/>
                  </a:cubicBezTo>
                  <a:cubicBezTo>
                    <a:pt x="704" y="389"/>
                    <a:pt x="734" y="486"/>
                    <a:pt x="760" y="538"/>
                  </a:cubicBezTo>
                  <a:cubicBezTo>
                    <a:pt x="785" y="589"/>
                    <a:pt x="805" y="605"/>
                    <a:pt x="827" y="619"/>
                  </a:cubicBezTo>
                  <a:cubicBezTo>
                    <a:pt x="850" y="635"/>
                    <a:pt x="882" y="627"/>
                    <a:pt x="896" y="628"/>
                  </a:cubicBezTo>
                  <a:cubicBezTo>
                    <a:pt x="911" y="629"/>
                    <a:pt x="914" y="626"/>
                    <a:pt x="918" y="626"/>
                  </a:cubicBezTo>
                </a:path>
              </a:pathLst>
            </a:custGeom>
            <a:noFill/>
            <a:ln w="38100" cap="flat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9966" name="Freeform 56"/>
            <p:cNvSpPr>
              <a:spLocks/>
            </p:cNvSpPr>
            <p:nvPr/>
          </p:nvSpPr>
          <p:spPr bwMode="auto">
            <a:xfrm>
              <a:off x="3341514" y="4206346"/>
              <a:ext cx="1176521" cy="1114425"/>
            </a:xfrm>
            <a:custGeom>
              <a:avLst/>
              <a:gdLst>
                <a:gd name="T0" fmla="*/ 0 w 918"/>
                <a:gd name="T1" fmla="*/ 882 h 663"/>
                <a:gd name="T2" fmla="*/ 20 w 918"/>
                <a:gd name="T3" fmla="*/ 869 h 663"/>
                <a:gd name="T4" fmla="*/ 40 w 918"/>
                <a:gd name="T5" fmla="*/ 854 h 663"/>
                <a:gd name="T6" fmla="*/ 49 w 918"/>
                <a:gd name="T7" fmla="*/ 846 h 663"/>
                <a:gd name="T8" fmla="*/ 67 w 918"/>
                <a:gd name="T9" fmla="*/ 815 h 663"/>
                <a:gd name="T10" fmla="*/ 79 w 918"/>
                <a:gd name="T11" fmla="*/ 751 h 663"/>
                <a:gd name="T12" fmla="*/ 82 w 918"/>
                <a:gd name="T13" fmla="*/ 731 h 663"/>
                <a:gd name="T14" fmla="*/ 86 w 918"/>
                <a:gd name="T15" fmla="*/ 669 h 663"/>
                <a:gd name="T16" fmla="*/ 95 w 918"/>
                <a:gd name="T17" fmla="*/ 525 h 663"/>
                <a:gd name="T18" fmla="*/ 110 w 918"/>
                <a:gd name="T19" fmla="*/ 262 h 663"/>
                <a:gd name="T20" fmla="*/ 122 w 918"/>
                <a:gd name="T21" fmla="*/ 62 h 663"/>
                <a:gd name="T22" fmla="*/ 138 w 918"/>
                <a:gd name="T23" fmla="*/ 6 h 663"/>
                <a:gd name="T24" fmla="*/ 151 w 918"/>
                <a:gd name="T25" fmla="*/ 112 h 663"/>
                <a:gd name="T26" fmla="*/ 173 w 918"/>
                <a:gd name="T27" fmla="*/ 418 h 663"/>
                <a:gd name="T28" fmla="*/ 195 w 918"/>
                <a:gd name="T29" fmla="*/ 718 h 663"/>
                <a:gd name="T30" fmla="*/ 212 w 918"/>
                <a:gd name="T31" fmla="*/ 824 h 663"/>
                <a:gd name="T32" fmla="*/ 229 w 918"/>
                <a:gd name="T33" fmla="*/ 835 h 663"/>
                <a:gd name="T34" fmla="*/ 235 w 918"/>
                <a:gd name="T35" fmla="*/ 833 h 6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18"/>
                <a:gd name="T55" fmla="*/ 0 h 663"/>
                <a:gd name="T56" fmla="*/ 918 w 918"/>
                <a:gd name="T57" fmla="*/ 663 h 6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18" h="663">
                  <a:moveTo>
                    <a:pt x="0" y="663"/>
                  </a:moveTo>
                  <a:cubicBezTo>
                    <a:pt x="13" y="661"/>
                    <a:pt x="51" y="656"/>
                    <a:pt x="77" y="653"/>
                  </a:cubicBezTo>
                  <a:cubicBezTo>
                    <a:pt x="103" y="650"/>
                    <a:pt x="139" y="645"/>
                    <a:pt x="158" y="642"/>
                  </a:cubicBezTo>
                  <a:cubicBezTo>
                    <a:pt x="177" y="639"/>
                    <a:pt x="173" y="641"/>
                    <a:pt x="190" y="636"/>
                  </a:cubicBezTo>
                  <a:cubicBezTo>
                    <a:pt x="207" y="631"/>
                    <a:pt x="242" y="625"/>
                    <a:pt x="262" y="613"/>
                  </a:cubicBezTo>
                  <a:cubicBezTo>
                    <a:pt x="282" y="601"/>
                    <a:pt x="299" y="576"/>
                    <a:pt x="309" y="565"/>
                  </a:cubicBezTo>
                  <a:cubicBezTo>
                    <a:pt x="319" y="554"/>
                    <a:pt x="315" y="560"/>
                    <a:pt x="320" y="550"/>
                  </a:cubicBezTo>
                  <a:cubicBezTo>
                    <a:pt x="325" y="540"/>
                    <a:pt x="329" y="529"/>
                    <a:pt x="337" y="503"/>
                  </a:cubicBezTo>
                  <a:cubicBezTo>
                    <a:pt x="345" y="477"/>
                    <a:pt x="355" y="445"/>
                    <a:pt x="370" y="394"/>
                  </a:cubicBezTo>
                  <a:cubicBezTo>
                    <a:pt x="385" y="342"/>
                    <a:pt x="410" y="254"/>
                    <a:pt x="428" y="196"/>
                  </a:cubicBezTo>
                  <a:cubicBezTo>
                    <a:pt x="445" y="139"/>
                    <a:pt x="458" y="79"/>
                    <a:pt x="477" y="47"/>
                  </a:cubicBezTo>
                  <a:cubicBezTo>
                    <a:pt x="496" y="16"/>
                    <a:pt x="519" y="0"/>
                    <a:pt x="538" y="6"/>
                  </a:cubicBezTo>
                  <a:cubicBezTo>
                    <a:pt x="557" y="12"/>
                    <a:pt x="567" y="33"/>
                    <a:pt x="589" y="84"/>
                  </a:cubicBezTo>
                  <a:cubicBezTo>
                    <a:pt x="612" y="135"/>
                    <a:pt x="647" y="238"/>
                    <a:pt x="676" y="314"/>
                  </a:cubicBezTo>
                  <a:cubicBezTo>
                    <a:pt x="704" y="389"/>
                    <a:pt x="734" y="486"/>
                    <a:pt x="760" y="538"/>
                  </a:cubicBezTo>
                  <a:cubicBezTo>
                    <a:pt x="785" y="589"/>
                    <a:pt x="805" y="605"/>
                    <a:pt x="827" y="619"/>
                  </a:cubicBezTo>
                  <a:cubicBezTo>
                    <a:pt x="850" y="635"/>
                    <a:pt x="882" y="627"/>
                    <a:pt x="896" y="628"/>
                  </a:cubicBezTo>
                  <a:cubicBezTo>
                    <a:pt x="911" y="629"/>
                    <a:pt x="914" y="626"/>
                    <a:pt x="918" y="626"/>
                  </a:cubicBezTo>
                </a:path>
              </a:pathLst>
            </a:custGeom>
            <a:noFill/>
            <a:ln w="38100" cap="flat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9968" name="Line 60"/>
            <p:cNvSpPr>
              <a:spLocks noChangeShapeType="1"/>
            </p:cNvSpPr>
            <p:nvPr/>
          </p:nvSpPr>
          <p:spPr bwMode="auto">
            <a:xfrm flipH="1">
              <a:off x="978628" y="5437188"/>
              <a:ext cx="683358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9969" name="Text Box 76"/>
            <p:cNvSpPr txBox="1">
              <a:spLocks noChangeArrowheads="1"/>
            </p:cNvSpPr>
            <p:nvPr/>
          </p:nvSpPr>
          <p:spPr bwMode="auto">
            <a:xfrm>
              <a:off x="1007700" y="3587750"/>
              <a:ext cx="29547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square">
              <a:spAutoFit/>
            </a:bodyPr>
            <a:lstStyle/>
            <a:p>
              <a:pPr eaLnBrk="0" hangingPunct="0">
                <a:spcAft>
                  <a:spcPct val="30000"/>
                </a:spcAft>
              </a:pPr>
              <a:r>
                <a:rPr lang="en-US" sz="1700">
                  <a:latin typeface="Arial" charset="0"/>
                  <a:sym typeface="Symbol" charset="2"/>
                </a:rPr>
                <a:t>P</a:t>
              </a:r>
              <a:r>
                <a:rPr lang="en-US" sz="1700">
                  <a:latin typeface="Arial" charset="0"/>
                </a:rPr>
                <a:t>arasympathetic stimulation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2438400" y="5334000"/>
              <a:ext cx="990600" cy="734943"/>
              <a:chOff x="2971800" y="2438400"/>
              <a:chExt cx="990600" cy="734943"/>
            </a:xfrm>
          </p:grpSpPr>
          <p:sp>
            <p:nvSpPr>
              <p:cNvPr id="59" name="Text Box 67"/>
              <p:cNvSpPr txBox="1">
                <a:spLocks noChangeArrowheads="1"/>
              </p:cNvSpPr>
              <p:nvPr/>
            </p:nvSpPr>
            <p:spPr bwMode="auto">
              <a:xfrm>
                <a:off x="3200400" y="2819400"/>
                <a:ext cx="762000" cy="35394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eaLnBrk="0" hangingPunct="0">
                  <a:spcAft>
                    <a:spcPct val="30000"/>
                  </a:spcAft>
                </a:pPr>
                <a:r>
                  <a:rPr lang="en-US" sz="1700" dirty="0" smtClean="0">
                    <a:latin typeface="Arial" charset="0"/>
                  </a:rPr>
                  <a:t>Slope</a:t>
                </a:r>
                <a:endParaRPr lang="en-US" sz="1700" dirty="0">
                  <a:latin typeface="Arial" charset="0"/>
                </a:endParaRPr>
              </a:p>
            </p:txBody>
          </p:sp>
          <p:cxnSp>
            <p:nvCxnSpPr>
              <p:cNvPr id="60" name="Straight Arrow Connector 59"/>
              <p:cNvCxnSpPr>
                <a:stCxn id="59" idx="0"/>
              </p:cNvCxnSpPr>
              <p:nvPr/>
            </p:nvCxnSpPr>
            <p:spPr bwMode="auto">
              <a:xfrm flipH="1" flipV="1">
                <a:off x="2971800" y="2438400"/>
                <a:ext cx="609600" cy="38100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4419600" cy="381000"/>
          </a:xfrm>
        </p:spPr>
        <p:txBody>
          <a:bodyPr/>
          <a:lstStyle/>
          <a:p>
            <a:pPr eaLnBrk="1" hangingPunct="1"/>
            <a:r>
              <a:rPr lang="en-US" sz="1800" smtClean="0"/>
              <a:t>Summary of factors regulating heart rate</a:t>
            </a:r>
          </a:p>
        </p:txBody>
      </p:sp>
      <p:grpSp>
        <p:nvGrpSpPr>
          <p:cNvPr id="40963" name="Group 20"/>
          <p:cNvGrpSpPr>
            <a:grpSpLocks/>
          </p:cNvGrpSpPr>
          <p:nvPr/>
        </p:nvGrpSpPr>
        <p:grpSpPr bwMode="auto">
          <a:xfrm>
            <a:off x="609600" y="927100"/>
            <a:ext cx="7620000" cy="2182813"/>
            <a:chOff x="384" y="584"/>
            <a:chExt cx="4800" cy="1375"/>
          </a:xfrm>
        </p:grpSpPr>
        <p:sp>
          <p:nvSpPr>
            <p:cNvPr id="40965" name="Text Box 3"/>
            <p:cNvSpPr txBox="1">
              <a:spLocks noChangeArrowheads="1"/>
            </p:cNvSpPr>
            <p:nvPr/>
          </p:nvSpPr>
          <p:spPr bwMode="auto">
            <a:xfrm>
              <a:off x="384" y="584"/>
              <a:ext cx="145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Sympathetic activity</a:t>
              </a:r>
            </a:p>
          </p:txBody>
        </p:sp>
        <p:sp>
          <p:nvSpPr>
            <p:cNvPr id="40966" name="Text Box 4"/>
            <p:cNvSpPr txBox="1">
              <a:spLocks noChangeArrowheads="1"/>
            </p:cNvSpPr>
            <p:nvPr/>
          </p:nvSpPr>
          <p:spPr bwMode="auto">
            <a:xfrm>
              <a:off x="2289" y="584"/>
              <a:ext cx="171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Parasympathetic activity</a:t>
              </a:r>
            </a:p>
          </p:txBody>
        </p:sp>
        <p:sp>
          <p:nvSpPr>
            <p:cNvPr id="40967" name="Text Box 5"/>
            <p:cNvSpPr txBox="1">
              <a:spLocks noChangeArrowheads="1"/>
            </p:cNvSpPr>
            <p:nvPr/>
          </p:nvSpPr>
          <p:spPr bwMode="auto">
            <a:xfrm>
              <a:off x="4320" y="584"/>
              <a:ext cx="86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Circulating epinephrine</a:t>
              </a:r>
            </a:p>
          </p:txBody>
        </p:sp>
        <p:sp>
          <p:nvSpPr>
            <p:cNvPr id="40968" name="Text Box 6"/>
            <p:cNvSpPr txBox="1">
              <a:spLocks noChangeArrowheads="1"/>
            </p:cNvSpPr>
            <p:nvPr/>
          </p:nvSpPr>
          <p:spPr bwMode="auto">
            <a:xfrm>
              <a:off x="2809" y="1728"/>
              <a:ext cx="73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Heart rate</a:t>
              </a:r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3085" y="1208"/>
              <a:ext cx="2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</a:t>
              </a:r>
            </a:p>
          </p:txBody>
        </p:sp>
        <p:sp>
          <p:nvSpPr>
            <p:cNvPr id="40970" name="Text Box 8"/>
            <p:cNvSpPr txBox="1">
              <a:spLocks noChangeArrowheads="1"/>
            </p:cNvSpPr>
            <p:nvPr/>
          </p:nvSpPr>
          <p:spPr bwMode="auto">
            <a:xfrm>
              <a:off x="1040" y="1208"/>
              <a:ext cx="2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</a:p>
          </p:txBody>
        </p:sp>
        <p:sp>
          <p:nvSpPr>
            <p:cNvPr id="40971" name="Text Box 9"/>
            <p:cNvSpPr txBox="1">
              <a:spLocks noChangeArrowheads="1"/>
            </p:cNvSpPr>
            <p:nvPr/>
          </p:nvSpPr>
          <p:spPr bwMode="auto">
            <a:xfrm>
              <a:off x="4648" y="1208"/>
              <a:ext cx="2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</a:p>
          </p:txBody>
        </p:sp>
        <p:cxnSp>
          <p:nvCxnSpPr>
            <p:cNvPr id="40972" name="AutoShape 10"/>
            <p:cNvCxnSpPr>
              <a:cxnSpLocks noChangeShapeType="1"/>
              <a:stCxn id="40965" idx="2"/>
              <a:endCxn id="40970" idx="0"/>
            </p:cNvCxnSpPr>
            <p:nvPr/>
          </p:nvCxnSpPr>
          <p:spPr bwMode="auto">
            <a:xfrm>
              <a:off x="1147" y="822"/>
              <a:ext cx="0" cy="37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40973" name="AutoShape 11"/>
            <p:cNvCxnSpPr>
              <a:cxnSpLocks noChangeShapeType="1"/>
              <a:stCxn id="40970" idx="2"/>
              <a:endCxn id="40968" idx="1"/>
            </p:cNvCxnSpPr>
            <p:nvPr/>
          </p:nvCxnSpPr>
          <p:spPr bwMode="auto">
            <a:xfrm rot="16200000" flipH="1">
              <a:off x="1774" y="814"/>
              <a:ext cx="400" cy="1660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40974" name="AutoShape 12"/>
            <p:cNvCxnSpPr>
              <a:cxnSpLocks noChangeShapeType="1"/>
              <a:stCxn id="40966" idx="2"/>
              <a:endCxn id="40969" idx="0"/>
            </p:cNvCxnSpPr>
            <p:nvPr/>
          </p:nvCxnSpPr>
          <p:spPr bwMode="auto">
            <a:xfrm>
              <a:off x="3192" y="822"/>
              <a:ext cx="0" cy="37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40975" name="AutoShape 13"/>
            <p:cNvCxnSpPr>
              <a:cxnSpLocks noChangeShapeType="1"/>
              <a:stCxn id="40969" idx="2"/>
              <a:endCxn id="40968" idx="0"/>
            </p:cNvCxnSpPr>
            <p:nvPr/>
          </p:nvCxnSpPr>
          <p:spPr bwMode="auto">
            <a:xfrm flipH="1">
              <a:off x="3175" y="1444"/>
              <a:ext cx="14" cy="27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40976" name="AutoShape 14"/>
            <p:cNvCxnSpPr>
              <a:cxnSpLocks noChangeShapeType="1"/>
              <a:stCxn id="40967" idx="2"/>
              <a:endCxn id="40971" idx="0"/>
            </p:cNvCxnSpPr>
            <p:nvPr/>
          </p:nvCxnSpPr>
          <p:spPr bwMode="auto">
            <a:xfrm>
              <a:off x="4752" y="983"/>
              <a:ext cx="0" cy="22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40977" name="AutoShape 15"/>
            <p:cNvCxnSpPr>
              <a:cxnSpLocks noChangeShapeType="1"/>
              <a:stCxn id="40971" idx="2"/>
              <a:endCxn id="40968" idx="3"/>
            </p:cNvCxnSpPr>
            <p:nvPr/>
          </p:nvCxnSpPr>
          <p:spPr bwMode="auto">
            <a:xfrm rot="5400000">
              <a:off x="3949" y="1041"/>
              <a:ext cx="400" cy="1206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</p:grpSp>
      <p:sp>
        <p:nvSpPr>
          <p:cNvPr id="40964" name="Text Box 17"/>
          <p:cNvSpPr txBox="1">
            <a:spLocks noChangeArrowheads="1"/>
          </p:cNvSpPr>
          <p:nvPr/>
        </p:nvSpPr>
        <p:spPr bwMode="auto">
          <a:xfrm>
            <a:off x="228600" y="3505200"/>
            <a:ext cx="8763000" cy="16351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 type="none" w="med" len="lg"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 b="1" i="1">
                <a:latin typeface="Arial" charset="0"/>
              </a:rPr>
              <a:t>The HR is set by the balance between sympathetic and parasympathetic tone acting on the SA node.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 b="1" i="1">
                <a:latin typeface="Arial" charset="0"/>
                <a:sym typeface="Symbol" charset="2"/>
              </a:rPr>
              <a:t></a:t>
            </a:r>
            <a:r>
              <a:rPr lang="en-US" sz="1700" b="1" i="1">
                <a:latin typeface="Arial" charset="0"/>
              </a:rPr>
              <a:t> HR is due to </a:t>
            </a:r>
            <a:r>
              <a:rPr lang="en-US" sz="1700" b="1" i="1">
                <a:latin typeface="Arial" charset="0"/>
                <a:sym typeface="Symbol" charset="2"/>
              </a:rPr>
              <a:t> </a:t>
            </a:r>
            <a:r>
              <a:rPr lang="en-US" sz="1700" b="1" i="1">
                <a:latin typeface="Arial" charset="0"/>
              </a:rPr>
              <a:t>parasympathetic and </a:t>
            </a:r>
            <a:r>
              <a:rPr lang="en-US" sz="1700" b="1" i="1">
                <a:latin typeface="Arial" charset="0"/>
                <a:sym typeface="Symbol" charset="2"/>
              </a:rPr>
              <a:t></a:t>
            </a:r>
            <a:r>
              <a:rPr lang="en-US" sz="1700" b="1" i="1">
                <a:latin typeface="Arial" charset="0"/>
              </a:rPr>
              <a:t> sympathetic stimulation</a:t>
            </a:r>
          </a:p>
          <a:p>
            <a:pPr eaLnBrk="0" hangingPunct="0">
              <a:spcAft>
                <a:spcPct val="30000"/>
              </a:spcAft>
            </a:pPr>
            <a:r>
              <a:rPr lang="en-US" sz="1700" b="1" i="1">
                <a:latin typeface="Arial" charset="0"/>
                <a:sym typeface="Symbol" charset="2"/>
              </a:rPr>
              <a:t></a:t>
            </a:r>
            <a:r>
              <a:rPr lang="en-US" sz="1700" b="1" i="1">
                <a:latin typeface="Arial" charset="0"/>
              </a:rPr>
              <a:t> HR is due to </a:t>
            </a:r>
            <a:r>
              <a:rPr lang="en-US" sz="1700" b="1" i="1">
                <a:latin typeface="Arial" charset="0"/>
                <a:sym typeface="Symbol" charset="2"/>
              </a:rPr>
              <a:t></a:t>
            </a:r>
            <a:r>
              <a:rPr lang="en-US" sz="1700" b="1" i="1">
                <a:latin typeface="Arial" charset="0"/>
              </a:rPr>
              <a:t> parasympathetic and </a:t>
            </a:r>
            <a:r>
              <a:rPr lang="en-US" sz="1700" b="1" i="1">
                <a:latin typeface="Arial" charset="0"/>
                <a:sym typeface="Symbol" charset="2"/>
              </a:rPr>
              <a:t> </a:t>
            </a:r>
            <a:r>
              <a:rPr lang="en-US" sz="1700" b="1" i="1">
                <a:latin typeface="Arial" charset="0"/>
              </a:rPr>
              <a:t>sympathetic stimulation</a:t>
            </a:r>
          </a:p>
          <a:p>
            <a:pPr eaLnBrk="0" hangingPunct="0"/>
            <a:r>
              <a:rPr lang="en-US" sz="1700" b="1" i="1">
                <a:latin typeface="Arial" charset="0"/>
                <a:sym typeface="Symbol" charset="2"/>
              </a:rPr>
              <a:t> </a:t>
            </a:r>
            <a:r>
              <a:rPr lang="en-US" sz="1700" b="1" i="1">
                <a:latin typeface="Arial" charset="0"/>
              </a:rPr>
              <a:t>Blood borne epinephrine has a minor effect on HR similar to </a:t>
            </a:r>
            <a:r>
              <a:rPr lang="en-US" sz="1700" b="1" i="1">
                <a:latin typeface="Arial" charset="0"/>
                <a:sym typeface="Symbol" charset="2"/>
              </a:rPr>
              <a:t> sympathetic tone</a:t>
            </a:r>
          </a:p>
        </p:txBody>
      </p:sp>
    </p:spTree>
    <p:custDataLst>
      <p:tags r:id="rId1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20650"/>
            <a:ext cx="4876800" cy="412750"/>
          </a:xfrm>
        </p:spPr>
        <p:txBody>
          <a:bodyPr/>
          <a:lstStyle/>
          <a:p>
            <a:pPr eaLnBrk="1" hangingPunct="1"/>
            <a:r>
              <a:rPr lang="en-US" sz="1800" smtClean="0"/>
              <a:t>Summary of factors regulating stroke volume</a:t>
            </a:r>
          </a:p>
        </p:txBody>
      </p:sp>
      <p:grpSp>
        <p:nvGrpSpPr>
          <p:cNvPr id="5124" name="Group 44"/>
          <p:cNvGrpSpPr>
            <a:grpSpLocks/>
          </p:cNvGrpSpPr>
          <p:nvPr/>
        </p:nvGrpSpPr>
        <p:grpSpPr bwMode="auto">
          <a:xfrm>
            <a:off x="1066800" y="3735388"/>
            <a:ext cx="7391400" cy="2665412"/>
            <a:chOff x="720" y="2215"/>
            <a:chExt cx="4656" cy="1679"/>
          </a:xfrm>
        </p:grpSpPr>
        <p:sp>
          <p:nvSpPr>
            <p:cNvPr id="5143" name="Text Box 28"/>
            <p:cNvSpPr txBox="1">
              <a:spLocks noChangeArrowheads="1"/>
            </p:cNvSpPr>
            <p:nvPr/>
          </p:nvSpPr>
          <p:spPr bwMode="auto">
            <a:xfrm>
              <a:off x="720" y="2215"/>
              <a:ext cx="4656" cy="167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b="1" i="1">
                  <a:latin typeface="Arial" charset="0"/>
                  <a:sym typeface="Symbol" charset="2"/>
                </a:rPr>
                <a:t>Stroke volume is a determined by preload, contractility and afterload.</a:t>
              </a:r>
            </a:p>
            <a:p>
              <a:pPr>
                <a:lnSpc>
                  <a:spcPct val="110000"/>
                </a:lnSpc>
              </a:pPr>
              <a:endParaRPr lang="en-US" sz="1700">
                <a:latin typeface="Arial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Contractility and rate of relaxation of the ventricles are both increased by </a:t>
              </a:r>
              <a:r>
                <a:rPr lang="en-US" sz="1700">
                  <a:latin typeface="Symbol" charset="2"/>
                </a:rPr>
                <a:t>b</a:t>
              </a:r>
              <a:r>
                <a:rPr lang="en-US" sz="1700">
                  <a:latin typeface="Arial" charset="0"/>
                </a:rPr>
                <a:t>1 adrenergic stimulation.</a:t>
              </a:r>
            </a:p>
            <a:p>
              <a:pPr>
                <a:lnSpc>
                  <a:spcPct val="110000"/>
                </a:lnSpc>
              </a:pPr>
              <a:endParaRPr lang="en-US" sz="1700" u="sng">
                <a:latin typeface="Arial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700" u="sng">
                  <a:latin typeface="Arial" charset="0"/>
                </a:rPr>
                <a:t>Indices of contractility:</a:t>
              </a:r>
            </a:p>
            <a:p>
              <a:pPr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Change in dP/dt</a:t>
              </a:r>
            </a:p>
            <a:p>
              <a:pPr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Change in EF:</a:t>
              </a:r>
            </a:p>
            <a:p>
              <a:pPr>
                <a:lnSpc>
                  <a:spcPct val="110000"/>
                </a:lnSpc>
              </a:pPr>
              <a:endParaRPr lang="en-US" sz="1700">
                <a:latin typeface="Arial" charset="0"/>
              </a:endParaRPr>
            </a:p>
          </p:txBody>
        </p:sp>
        <p:graphicFrame>
          <p:nvGraphicFramePr>
            <p:cNvPr id="5122" name="Object 29"/>
            <p:cNvGraphicFramePr>
              <a:graphicFrameLocks noChangeAspect="1"/>
            </p:cNvGraphicFramePr>
            <p:nvPr/>
          </p:nvGraphicFramePr>
          <p:xfrm>
            <a:off x="2191" y="3233"/>
            <a:ext cx="1553" cy="444"/>
          </p:xfrm>
          <a:graphic>
            <a:graphicData uri="http://schemas.openxmlformats.org/presentationml/2006/ole">
              <p:oleObj spid="_x0000_s5130" name="Equation" r:id="rId5" imgW="850464" imgH="393539" progId="Equation.3">
                <p:embed/>
              </p:oleObj>
            </a:graphicData>
          </a:graphic>
        </p:graphicFrame>
      </p:grpSp>
      <p:grpSp>
        <p:nvGrpSpPr>
          <p:cNvPr id="5125" name="Group 45"/>
          <p:cNvGrpSpPr>
            <a:grpSpLocks/>
          </p:cNvGrpSpPr>
          <p:nvPr/>
        </p:nvGrpSpPr>
        <p:grpSpPr bwMode="auto">
          <a:xfrm>
            <a:off x="457200" y="893763"/>
            <a:ext cx="8229600" cy="2535237"/>
            <a:chOff x="288" y="563"/>
            <a:chExt cx="5184" cy="1597"/>
          </a:xfrm>
        </p:grpSpPr>
        <p:sp>
          <p:nvSpPr>
            <p:cNvPr id="5126" name="AutoShape 35"/>
            <p:cNvSpPr>
              <a:spLocks noChangeArrowheads="1"/>
            </p:cNvSpPr>
            <p:nvPr/>
          </p:nvSpPr>
          <p:spPr bwMode="auto">
            <a:xfrm>
              <a:off x="3744" y="624"/>
              <a:ext cx="1440" cy="52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127" name="AutoShape 31"/>
            <p:cNvSpPr>
              <a:spLocks noChangeArrowheads="1"/>
            </p:cNvSpPr>
            <p:nvPr/>
          </p:nvSpPr>
          <p:spPr bwMode="auto">
            <a:xfrm>
              <a:off x="288" y="563"/>
              <a:ext cx="3264" cy="12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128" name="Text Box 3"/>
            <p:cNvSpPr txBox="1">
              <a:spLocks noChangeArrowheads="1"/>
            </p:cNvSpPr>
            <p:nvPr/>
          </p:nvSpPr>
          <p:spPr bwMode="auto">
            <a:xfrm>
              <a:off x="2005" y="882"/>
              <a:ext cx="145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Sympathetic activity</a:t>
              </a:r>
            </a:p>
          </p:txBody>
        </p:sp>
        <p:sp>
          <p:nvSpPr>
            <p:cNvPr id="5129" name="Text Box 4"/>
            <p:cNvSpPr txBox="1">
              <a:spLocks noChangeArrowheads="1"/>
            </p:cNvSpPr>
            <p:nvPr/>
          </p:nvSpPr>
          <p:spPr bwMode="auto">
            <a:xfrm>
              <a:off x="4388" y="882"/>
              <a:ext cx="71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</a:t>
              </a:r>
              <a:r>
                <a:rPr lang="en-US" sz="1700">
                  <a:latin typeface="Arial" charset="0"/>
                </a:rPr>
                <a:t>Preload</a:t>
              </a:r>
            </a:p>
          </p:txBody>
        </p:sp>
        <p:sp>
          <p:nvSpPr>
            <p:cNvPr id="5130" name="Text Box 5"/>
            <p:cNvSpPr txBox="1">
              <a:spLocks noChangeArrowheads="1"/>
            </p:cNvSpPr>
            <p:nvPr/>
          </p:nvSpPr>
          <p:spPr bwMode="auto">
            <a:xfrm>
              <a:off x="1012" y="880"/>
              <a:ext cx="95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</a:t>
              </a:r>
              <a:r>
                <a:rPr lang="en-US" sz="1700">
                  <a:latin typeface="Arial" charset="0"/>
                </a:rPr>
                <a:t>epinephrine</a:t>
              </a:r>
            </a:p>
          </p:txBody>
        </p:sp>
        <p:sp>
          <p:nvSpPr>
            <p:cNvPr id="5131" name="Text Box 6"/>
            <p:cNvSpPr txBox="1">
              <a:spLocks noChangeArrowheads="1"/>
            </p:cNvSpPr>
            <p:nvPr/>
          </p:nvSpPr>
          <p:spPr bwMode="auto">
            <a:xfrm>
              <a:off x="2252" y="1427"/>
              <a:ext cx="95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Contractility</a:t>
              </a:r>
            </a:p>
          </p:txBody>
        </p:sp>
        <p:cxnSp>
          <p:nvCxnSpPr>
            <p:cNvPr id="5132" name="AutoShape 7"/>
            <p:cNvCxnSpPr>
              <a:cxnSpLocks noChangeShapeType="1"/>
              <a:stCxn id="5128" idx="2"/>
              <a:endCxn id="5131" idx="0"/>
            </p:cNvCxnSpPr>
            <p:nvPr/>
          </p:nvCxnSpPr>
          <p:spPr bwMode="auto">
            <a:xfrm>
              <a:off x="2730" y="1118"/>
              <a:ext cx="1" cy="30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5133" name="AutoShape 8"/>
            <p:cNvCxnSpPr>
              <a:cxnSpLocks noChangeShapeType="1"/>
              <a:stCxn id="5129" idx="2"/>
              <a:endCxn id="5135" idx="0"/>
            </p:cNvCxnSpPr>
            <p:nvPr/>
          </p:nvCxnSpPr>
          <p:spPr bwMode="auto">
            <a:xfrm>
              <a:off x="4746" y="1118"/>
              <a:ext cx="1" cy="30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5134" name="Text Box 9"/>
            <p:cNvSpPr txBox="1">
              <a:spLocks noChangeArrowheads="1"/>
            </p:cNvSpPr>
            <p:nvPr/>
          </p:nvSpPr>
          <p:spPr bwMode="auto">
            <a:xfrm>
              <a:off x="3159" y="1929"/>
              <a:ext cx="111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Stroke volume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5135" name="Text Box 10"/>
            <p:cNvSpPr txBox="1">
              <a:spLocks noChangeArrowheads="1"/>
            </p:cNvSpPr>
            <p:nvPr/>
          </p:nvSpPr>
          <p:spPr bwMode="auto">
            <a:xfrm>
              <a:off x="4021" y="1432"/>
              <a:ext cx="145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 Force of contraction</a:t>
              </a:r>
              <a:endParaRPr lang="en-US" sz="1700">
                <a:latin typeface="Arial" charset="0"/>
              </a:endParaRPr>
            </a:p>
          </p:txBody>
        </p:sp>
        <p:cxnSp>
          <p:nvCxnSpPr>
            <p:cNvPr id="5136" name="AutoShape 11"/>
            <p:cNvCxnSpPr>
              <a:cxnSpLocks noChangeShapeType="1"/>
              <a:stCxn id="5130" idx="2"/>
              <a:endCxn id="5131" idx="1"/>
            </p:cNvCxnSpPr>
            <p:nvPr/>
          </p:nvCxnSpPr>
          <p:spPr bwMode="auto">
            <a:xfrm rot="16200000" flipH="1">
              <a:off x="1655" y="951"/>
              <a:ext cx="427" cy="757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5137" name="AutoShape 12"/>
            <p:cNvCxnSpPr>
              <a:cxnSpLocks noChangeShapeType="1"/>
              <a:stCxn id="5135" idx="2"/>
              <a:endCxn id="5134" idx="3"/>
            </p:cNvCxnSpPr>
            <p:nvPr/>
          </p:nvCxnSpPr>
          <p:spPr bwMode="auto">
            <a:xfrm rot="5400000">
              <a:off x="4325" y="1624"/>
              <a:ext cx="377" cy="466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5138" name="AutoShape 13"/>
            <p:cNvCxnSpPr>
              <a:cxnSpLocks noChangeShapeType="1"/>
              <a:stCxn id="5131" idx="2"/>
              <a:endCxn id="5134" idx="1"/>
            </p:cNvCxnSpPr>
            <p:nvPr/>
          </p:nvCxnSpPr>
          <p:spPr bwMode="auto">
            <a:xfrm rot="16200000" flipH="1">
              <a:off x="2752" y="1642"/>
              <a:ext cx="382" cy="423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5139" name="Text Box 32"/>
            <p:cNvSpPr txBox="1">
              <a:spLocks noChangeArrowheads="1"/>
            </p:cNvSpPr>
            <p:nvPr/>
          </p:nvSpPr>
          <p:spPr bwMode="auto">
            <a:xfrm>
              <a:off x="432" y="611"/>
              <a:ext cx="64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Extrinsic</a:t>
              </a:r>
            </a:p>
          </p:txBody>
        </p:sp>
        <p:sp>
          <p:nvSpPr>
            <p:cNvPr id="5140" name="Text Box 33"/>
            <p:cNvSpPr txBox="1">
              <a:spLocks noChangeArrowheads="1"/>
            </p:cNvSpPr>
            <p:nvPr/>
          </p:nvSpPr>
          <p:spPr bwMode="auto">
            <a:xfrm>
              <a:off x="3940" y="563"/>
              <a:ext cx="595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Intrinsic</a:t>
              </a:r>
            </a:p>
          </p:txBody>
        </p:sp>
        <p:sp>
          <p:nvSpPr>
            <p:cNvPr id="5141" name="Text Box 36"/>
            <p:cNvSpPr txBox="1">
              <a:spLocks noChangeArrowheads="1"/>
            </p:cNvSpPr>
            <p:nvPr/>
          </p:nvSpPr>
          <p:spPr bwMode="auto">
            <a:xfrm>
              <a:off x="480" y="1344"/>
              <a:ext cx="77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</a:t>
              </a:r>
              <a:r>
                <a:rPr lang="en-US" sz="1700">
                  <a:latin typeface="Arial" charset="0"/>
                </a:rPr>
                <a:t> afterload</a:t>
              </a:r>
            </a:p>
          </p:txBody>
        </p:sp>
        <p:cxnSp>
          <p:nvCxnSpPr>
            <p:cNvPr id="5142" name="AutoShape 39"/>
            <p:cNvCxnSpPr>
              <a:cxnSpLocks noChangeShapeType="1"/>
              <a:stCxn id="5141" idx="2"/>
              <a:endCxn id="5134" idx="1"/>
            </p:cNvCxnSpPr>
            <p:nvPr/>
          </p:nvCxnSpPr>
          <p:spPr bwMode="auto">
            <a:xfrm rot="16200000" flipH="1">
              <a:off x="1779" y="670"/>
              <a:ext cx="465" cy="2285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23938" y="166688"/>
            <a:ext cx="7053262" cy="382587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Effect of sympathetic stimulation on force &amp; duration of contraction</a:t>
            </a:r>
          </a:p>
        </p:txBody>
      </p:sp>
      <p:grpSp>
        <p:nvGrpSpPr>
          <p:cNvPr id="6148" name="Group 33"/>
          <p:cNvGrpSpPr>
            <a:grpSpLocks/>
          </p:cNvGrpSpPr>
          <p:nvPr/>
        </p:nvGrpSpPr>
        <p:grpSpPr bwMode="auto">
          <a:xfrm>
            <a:off x="304800" y="1079500"/>
            <a:ext cx="3581400" cy="3719513"/>
            <a:chOff x="192" y="680"/>
            <a:chExt cx="2256" cy="2343"/>
          </a:xfrm>
        </p:grpSpPr>
        <p:grpSp>
          <p:nvGrpSpPr>
            <p:cNvPr id="6154" name="Group 5"/>
            <p:cNvGrpSpPr>
              <a:grpSpLocks/>
            </p:cNvGrpSpPr>
            <p:nvPr/>
          </p:nvGrpSpPr>
          <p:grpSpPr bwMode="auto">
            <a:xfrm>
              <a:off x="817" y="1248"/>
              <a:ext cx="1631" cy="1440"/>
              <a:chOff x="1296" y="1200"/>
              <a:chExt cx="2064" cy="2064"/>
            </a:xfrm>
          </p:grpSpPr>
          <p:sp>
            <p:nvSpPr>
              <p:cNvPr id="6163" name="Line 6"/>
              <p:cNvSpPr>
                <a:spLocks noChangeShapeType="1"/>
              </p:cNvSpPr>
              <p:nvPr/>
            </p:nvSpPr>
            <p:spPr bwMode="auto">
              <a:xfrm>
                <a:off x="1296" y="1200"/>
                <a:ext cx="0" cy="206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64" name="Line 7"/>
              <p:cNvSpPr>
                <a:spLocks noChangeShapeType="1"/>
              </p:cNvSpPr>
              <p:nvPr/>
            </p:nvSpPr>
            <p:spPr bwMode="auto">
              <a:xfrm rot="5400000">
                <a:off x="2328" y="2232"/>
                <a:ext cx="0" cy="206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6155" name="Freeform 8"/>
            <p:cNvSpPr>
              <a:spLocks/>
            </p:cNvSpPr>
            <p:nvPr/>
          </p:nvSpPr>
          <p:spPr bwMode="auto">
            <a:xfrm>
              <a:off x="816" y="1255"/>
              <a:ext cx="1156" cy="1433"/>
            </a:xfrm>
            <a:custGeom>
              <a:avLst/>
              <a:gdLst>
                <a:gd name="T0" fmla="*/ 0 w 1395"/>
                <a:gd name="T1" fmla="*/ 339 h 2054"/>
                <a:gd name="T2" fmla="*/ 94 w 1395"/>
                <a:gd name="T3" fmla="*/ 251 h 2054"/>
                <a:gd name="T4" fmla="*/ 150 w 1395"/>
                <a:gd name="T5" fmla="*/ 148 h 2054"/>
                <a:gd name="T6" fmla="*/ 187 w 1395"/>
                <a:gd name="T7" fmla="*/ 45 h 2054"/>
                <a:gd name="T8" fmla="*/ 225 w 1395"/>
                <a:gd name="T9" fmla="*/ 5 h 2054"/>
                <a:gd name="T10" fmla="*/ 282 w 1395"/>
                <a:gd name="T11" fmla="*/ 13 h 2054"/>
                <a:gd name="T12" fmla="*/ 319 w 1395"/>
                <a:gd name="T13" fmla="*/ 68 h 2054"/>
                <a:gd name="T14" fmla="*/ 356 w 1395"/>
                <a:gd name="T15" fmla="*/ 156 h 2054"/>
                <a:gd name="T16" fmla="*/ 413 w 1395"/>
                <a:gd name="T17" fmla="*/ 235 h 2054"/>
                <a:gd name="T18" fmla="*/ 469 w 1395"/>
                <a:gd name="T19" fmla="*/ 283 h 2054"/>
                <a:gd name="T20" fmla="*/ 545 w 1395"/>
                <a:gd name="T21" fmla="*/ 340 h 20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95"/>
                <a:gd name="T34" fmla="*/ 0 h 2054"/>
                <a:gd name="T35" fmla="*/ 1395 w 1395"/>
                <a:gd name="T36" fmla="*/ 2054 h 20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95" h="2054">
                  <a:moveTo>
                    <a:pt x="0" y="2048"/>
                  </a:moveTo>
                  <a:cubicBezTo>
                    <a:pt x="88" y="1880"/>
                    <a:pt x="176" y="1712"/>
                    <a:pt x="240" y="1520"/>
                  </a:cubicBezTo>
                  <a:cubicBezTo>
                    <a:pt x="304" y="1328"/>
                    <a:pt x="344" y="1104"/>
                    <a:pt x="384" y="896"/>
                  </a:cubicBezTo>
                  <a:cubicBezTo>
                    <a:pt x="424" y="688"/>
                    <a:pt x="448" y="416"/>
                    <a:pt x="480" y="272"/>
                  </a:cubicBezTo>
                  <a:cubicBezTo>
                    <a:pt x="512" y="128"/>
                    <a:pt x="536" y="64"/>
                    <a:pt x="576" y="32"/>
                  </a:cubicBezTo>
                  <a:cubicBezTo>
                    <a:pt x="616" y="0"/>
                    <a:pt x="680" y="16"/>
                    <a:pt x="720" y="80"/>
                  </a:cubicBezTo>
                  <a:cubicBezTo>
                    <a:pt x="760" y="144"/>
                    <a:pt x="784" y="272"/>
                    <a:pt x="816" y="416"/>
                  </a:cubicBezTo>
                  <a:cubicBezTo>
                    <a:pt x="848" y="560"/>
                    <a:pt x="872" y="776"/>
                    <a:pt x="912" y="944"/>
                  </a:cubicBezTo>
                  <a:cubicBezTo>
                    <a:pt x="952" y="1112"/>
                    <a:pt x="1008" y="1296"/>
                    <a:pt x="1056" y="1424"/>
                  </a:cubicBezTo>
                  <a:cubicBezTo>
                    <a:pt x="1104" y="1552"/>
                    <a:pt x="1144" y="1607"/>
                    <a:pt x="1200" y="1712"/>
                  </a:cubicBezTo>
                  <a:cubicBezTo>
                    <a:pt x="1256" y="1817"/>
                    <a:pt x="1362" y="1997"/>
                    <a:pt x="1395" y="2054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56" name="Freeform 9"/>
            <p:cNvSpPr>
              <a:spLocks/>
            </p:cNvSpPr>
            <p:nvPr/>
          </p:nvSpPr>
          <p:spPr bwMode="auto">
            <a:xfrm>
              <a:off x="816" y="1646"/>
              <a:ext cx="1513" cy="1042"/>
            </a:xfrm>
            <a:custGeom>
              <a:avLst/>
              <a:gdLst>
                <a:gd name="T0" fmla="*/ 0 w 1395"/>
                <a:gd name="T1" fmla="*/ 68 h 2054"/>
                <a:gd name="T2" fmla="*/ 360 w 1395"/>
                <a:gd name="T3" fmla="*/ 51 h 2054"/>
                <a:gd name="T4" fmla="*/ 575 w 1395"/>
                <a:gd name="T5" fmla="*/ 30 h 2054"/>
                <a:gd name="T6" fmla="*/ 721 w 1395"/>
                <a:gd name="T7" fmla="*/ 9 h 2054"/>
                <a:gd name="T8" fmla="*/ 864 w 1395"/>
                <a:gd name="T9" fmla="*/ 1 h 2054"/>
                <a:gd name="T10" fmla="*/ 1081 w 1395"/>
                <a:gd name="T11" fmla="*/ 3 h 2054"/>
                <a:gd name="T12" fmla="*/ 1224 w 1395"/>
                <a:gd name="T13" fmla="*/ 14 h 2054"/>
                <a:gd name="T14" fmla="*/ 1369 w 1395"/>
                <a:gd name="T15" fmla="*/ 31 h 2054"/>
                <a:gd name="T16" fmla="*/ 1585 w 1395"/>
                <a:gd name="T17" fmla="*/ 48 h 2054"/>
                <a:gd name="T18" fmla="*/ 1802 w 1395"/>
                <a:gd name="T19" fmla="*/ 58 h 2054"/>
                <a:gd name="T20" fmla="*/ 2094 w 1395"/>
                <a:gd name="T21" fmla="*/ 69 h 20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95"/>
                <a:gd name="T34" fmla="*/ 0 h 2054"/>
                <a:gd name="T35" fmla="*/ 1395 w 1395"/>
                <a:gd name="T36" fmla="*/ 2054 h 20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95" h="2054">
                  <a:moveTo>
                    <a:pt x="0" y="2048"/>
                  </a:moveTo>
                  <a:cubicBezTo>
                    <a:pt x="88" y="1880"/>
                    <a:pt x="176" y="1712"/>
                    <a:pt x="240" y="1520"/>
                  </a:cubicBezTo>
                  <a:cubicBezTo>
                    <a:pt x="304" y="1328"/>
                    <a:pt x="344" y="1104"/>
                    <a:pt x="384" y="896"/>
                  </a:cubicBezTo>
                  <a:cubicBezTo>
                    <a:pt x="424" y="688"/>
                    <a:pt x="448" y="416"/>
                    <a:pt x="480" y="272"/>
                  </a:cubicBezTo>
                  <a:cubicBezTo>
                    <a:pt x="512" y="128"/>
                    <a:pt x="536" y="64"/>
                    <a:pt x="576" y="32"/>
                  </a:cubicBezTo>
                  <a:cubicBezTo>
                    <a:pt x="616" y="0"/>
                    <a:pt x="680" y="16"/>
                    <a:pt x="720" y="80"/>
                  </a:cubicBezTo>
                  <a:cubicBezTo>
                    <a:pt x="760" y="144"/>
                    <a:pt x="784" y="272"/>
                    <a:pt x="816" y="416"/>
                  </a:cubicBezTo>
                  <a:cubicBezTo>
                    <a:pt x="848" y="560"/>
                    <a:pt x="872" y="776"/>
                    <a:pt x="912" y="944"/>
                  </a:cubicBezTo>
                  <a:cubicBezTo>
                    <a:pt x="952" y="1112"/>
                    <a:pt x="1008" y="1296"/>
                    <a:pt x="1056" y="1424"/>
                  </a:cubicBezTo>
                  <a:cubicBezTo>
                    <a:pt x="1104" y="1552"/>
                    <a:pt x="1144" y="1607"/>
                    <a:pt x="1200" y="1712"/>
                  </a:cubicBezTo>
                  <a:cubicBezTo>
                    <a:pt x="1256" y="1817"/>
                    <a:pt x="1362" y="1997"/>
                    <a:pt x="1395" y="2054"/>
                  </a:cubicBezTo>
                </a:path>
              </a:pathLst>
            </a:custGeom>
            <a:solidFill>
              <a:srgbClr val="DDDDDD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 rot="-5400000">
              <a:off x="318" y="1725"/>
              <a:ext cx="47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Force</a:t>
              </a:r>
            </a:p>
          </p:txBody>
        </p:sp>
        <p:sp>
          <p:nvSpPr>
            <p:cNvPr id="6158" name="Text Box 11"/>
            <p:cNvSpPr txBox="1">
              <a:spLocks noChangeArrowheads="1"/>
            </p:cNvSpPr>
            <p:nvPr/>
          </p:nvSpPr>
          <p:spPr bwMode="auto">
            <a:xfrm>
              <a:off x="1247" y="2792"/>
              <a:ext cx="42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Time</a:t>
              </a:r>
            </a:p>
          </p:txBody>
        </p:sp>
        <p:sp>
          <p:nvSpPr>
            <p:cNvPr id="6159" name="Text Box 12"/>
            <p:cNvSpPr txBox="1">
              <a:spLocks noChangeArrowheads="1"/>
            </p:cNvSpPr>
            <p:nvPr/>
          </p:nvSpPr>
          <p:spPr bwMode="auto">
            <a:xfrm>
              <a:off x="192" y="680"/>
              <a:ext cx="156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Sympathetic stimulation</a:t>
              </a:r>
            </a:p>
          </p:txBody>
        </p:sp>
        <p:sp>
          <p:nvSpPr>
            <p:cNvPr id="6160" name="Text Box 13"/>
            <p:cNvSpPr txBox="1">
              <a:spLocks noChangeArrowheads="1"/>
            </p:cNvSpPr>
            <p:nvPr/>
          </p:nvSpPr>
          <p:spPr bwMode="auto">
            <a:xfrm>
              <a:off x="1872" y="1496"/>
              <a:ext cx="40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Rest</a:t>
              </a:r>
            </a:p>
          </p:txBody>
        </p:sp>
        <p:cxnSp>
          <p:nvCxnSpPr>
            <p:cNvPr id="6161" name="AutoShape 14"/>
            <p:cNvCxnSpPr>
              <a:cxnSpLocks noChangeShapeType="1"/>
              <a:stCxn id="6160" idx="2"/>
              <a:endCxn id="6156" idx="8"/>
            </p:cNvCxnSpPr>
            <p:nvPr/>
          </p:nvCxnSpPr>
          <p:spPr bwMode="auto">
            <a:xfrm flipH="1">
              <a:off x="1961" y="1732"/>
              <a:ext cx="114" cy="64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lg"/>
            </a:ln>
          </p:spPr>
        </p:cxnSp>
        <p:cxnSp>
          <p:nvCxnSpPr>
            <p:cNvPr id="6162" name="AutoShape 15"/>
            <p:cNvCxnSpPr>
              <a:cxnSpLocks noChangeShapeType="1"/>
              <a:stCxn id="6159" idx="2"/>
              <a:endCxn id="6155" idx="3"/>
            </p:cNvCxnSpPr>
            <p:nvPr/>
          </p:nvCxnSpPr>
          <p:spPr bwMode="auto">
            <a:xfrm>
              <a:off x="975" y="916"/>
              <a:ext cx="239" cy="52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lg"/>
            </a:ln>
          </p:spPr>
        </p:cxnSp>
      </p:grpSp>
      <p:grpSp>
        <p:nvGrpSpPr>
          <p:cNvPr id="6149" name="Group 34"/>
          <p:cNvGrpSpPr>
            <a:grpSpLocks/>
          </p:cNvGrpSpPr>
          <p:nvPr/>
        </p:nvGrpSpPr>
        <p:grpSpPr bwMode="auto">
          <a:xfrm>
            <a:off x="5257800" y="838200"/>
            <a:ext cx="2895600" cy="1522413"/>
            <a:chOff x="3312" y="528"/>
            <a:chExt cx="1824" cy="959"/>
          </a:xfrm>
        </p:grpSpPr>
        <p:sp>
          <p:nvSpPr>
            <p:cNvPr id="6151" name="Text Box 18"/>
            <p:cNvSpPr txBox="1">
              <a:spLocks noChangeArrowheads="1"/>
            </p:cNvSpPr>
            <p:nvPr/>
          </p:nvSpPr>
          <p:spPr bwMode="auto">
            <a:xfrm>
              <a:off x="3312" y="528"/>
              <a:ext cx="1824" cy="42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buFont typeface="Symbol" charset="2"/>
                <a:buNone/>
              </a:pPr>
              <a:r>
                <a:rPr lang="en-US" sz="1700"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Sympathetic activity &amp;</a:t>
              </a:r>
            </a:p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  <a:sym typeface="Symbol" charset="2"/>
                </a:rPr>
                <a:t> </a:t>
              </a:r>
              <a:r>
                <a:rPr lang="en-US" sz="1700">
                  <a:latin typeface="Arial" charset="0"/>
                </a:rPr>
                <a:t>Parasympathetic activity</a:t>
              </a:r>
            </a:p>
          </p:txBody>
        </p:sp>
        <p:sp>
          <p:nvSpPr>
            <p:cNvPr id="6152" name="Text Box 20"/>
            <p:cNvSpPr txBox="1">
              <a:spLocks noChangeArrowheads="1"/>
            </p:cNvSpPr>
            <p:nvPr/>
          </p:nvSpPr>
          <p:spPr bwMode="auto">
            <a:xfrm>
              <a:off x="3798" y="1256"/>
              <a:ext cx="8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  <a:sym typeface="Symbol" charset="2"/>
                </a:rPr>
                <a:t></a:t>
              </a:r>
              <a:r>
                <a:rPr lang="en-US" sz="1700">
                  <a:latin typeface="Arial" charset="0"/>
                </a:rPr>
                <a:t> Heart rate</a:t>
              </a:r>
            </a:p>
          </p:txBody>
        </p:sp>
        <p:cxnSp>
          <p:nvCxnSpPr>
            <p:cNvPr id="6153" name="AutoShape 21"/>
            <p:cNvCxnSpPr>
              <a:cxnSpLocks noChangeShapeType="1"/>
              <a:stCxn id="6151" idx="2"/>
              <a:endCxn id="6152" idx="0"/>
            </p:cNvCxnSpPr>
            <p:nvPr/>
          </p:nvCxnSpPr>
          <p:spPr bwMode="auto">
            <a:xfrm>
              <a:off x="4224" y="959"/>
              <a:ext cx="0" cy="2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</p:grpSp>
      <p:sp>
        <p:nvSpPr>
          <p:cNvPr id="6150" name="Text Box 26"/>
          <p:cNvSpPr txBox="1">
            <a:spLocks noChangeArrowheads="1"/>
          </p:cNvSpPr>
          <p:nvPr/>
        </p:nvSpPr>
        <p:spPr bwMode="auto">
          <a:xfrm>
            <a:off x="1676400" y="5029200"/>
            <a:ext cx="6400800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b="1" i="1">
                <a:latin typeface="Arial" charset="0"/>
              </a:rPr>
              <a:t>As HR increases from 75 to 200 B/min, duration of systole decreases 41%, duration of diastole decreases 74%</a:t>
            </a:r>
          </a:p>
          <a:p>
            <a:pPr eaLnBrk="0" hangingPunct="0"/>
            <a:r>
              <a:rPr lang="en-US" sz="1700" b="1" i="1">
                <a:latin typeface="Arial" charset="0"/>
              </a:rPr>
              <a:t>At HR &gt; 180 B/min, ventricular filling is compromised.</a:t>
            </a:r>
          </a:p>
          <a:p>
            <a:pPr eaLnBrk="0" hangingPunct="0"/>
            <a:r>
              <a:rPr lang="en-US" sz="1700" b="1" i="1">
                <a:latin typeface="Arial" charset="0"/>
              </a:rPr>
              <a:t>Tachycardia &gt; 180 B/min may limit cardiac output.</a:t>
            </a:r>
          </a:p>
        </p:txBody>
      </p:sp>
      <p:graphicFrame>
        <p:nvGraphicFramePr>
          <p:cNvPr id="6146" name="Object 31"/>
          <p:cNvGraphicFramePr>
            <a:graphicFrameLocks noChangeAspect="1"/>
          </p:cNvGraphicFramePr>
          <p:nvPr/>
        </p:nvGraphicFramePr>
        <p:xfrm>
          <a:off x="3962400" y="2644775"/>
          <a:ext cx="4876800" cy="1425575"/>
        </p:xfrm>
        <a:graphic>
          <a:graphicData uri="http://schemas.openxmlformats.org/presentationml/2006/ole">
            <p:oleObj spid="_x0000_s6154" name="Worksheet" r:id="rId5" imgW="3690000" imgH="1102680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151063" y="304800"/>
            <a:ext cx="4840287" cy="381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Autonomic effects on ventricular myocardium</a:t>
            </a:r>
          </a:p>
        </p:txBody>
      </p:sp>
      <p:sp>
        <p:nvSpPr>
          <p:cNvPr id="41987" name="Text Box 1027"/>
          <p:cNvSpPr txBox="1">
            <a:spLocks noChangeArrowheads="1"/>
          </p:cNvSpPr>
          <p:nvPr/>
        </p:nvSpPr>
        <p:spPr bwMode="auto">
          <a:xfrm>
            <a:off x="1219200" y="990600"/>
            <a:ext cx="7086600" cy="268227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700" b="1" i="1" u="sng" dirty="0">
                <a:latin typeface="Arial" charset="0"/>
              </a:rPr>
              <a:t>Sympathetic stimulation: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 dirty="0">
                <a:latin typeface="Arial" charset="0"/>
                <a:sym typeface="Symbol" charset="2"/>
              </a:rPr>
              <a:t> </a:t>
            </a:r>
            <a:r>
              <a:rPr lang="en-US" sz="1700" b="1" i="1" dirty="0">
                <a:latin typeface="Arial" charset="0"/>
              </a:rPr>
              <a:t>Force of contraction (positive inotropic effect)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 dirty="0">
                <a:latin typeface="Arial" charset="0"/>
                <a:sym typeface="Symbol" charset="2"/>
              </a:rPr>
              <a:t> </a:t>
            </a:r>
            <a:r>
              <a:rPr lang="en-US" sz="1700" b="1" i="1" dirty="0">
                <a:latin typeface="Arial" charset="0"/>
              </a:rPr>
              <a:t>Rate of relaxation (positive lusitropic effect)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 dirty="0" smtClean="0">
                <a:latin typeface="Arial" charset="0"/>
                <a:sym typeface="Symbol" charset="2"/>
              </a:rPr>
              <a:t> </a:t>
            </a:r>
            <a:r>
              <a:rPr lang="en-US" sz="1700" b="1" i="1" dirty="0" smtClean="0">
                <a:latin typeface="Arial" charset="0"/>
              </a:rPr>
              <a:t>Conduction velocity (positive dromotropic effect)</a:t>
            </a:r>
          </a:p>
          <a:p>
            <a:pPr eaLnBrk="0" hangingPunct="0">
              <a:lnSpc>
                <a:spcPct val="110000"/>
              </a:lnSpc>
            </a:pPr>
            <a:endParaRPr lang="en-US" sz="1700" b="1" i="1" dirty="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700" b="1" i="1" u="sng" dirty="0">
                <a:latin typeface="Arial" charset="0"/>
              </a:rPr>
              <a:t>Parasympathetic stimulation</a:t>
            </a:r>
            <a:r>
              <a:rPr lang="en-US" sz="1700" b="1" i="1" u="sng" dirty="0" smtClean="0">
                <a:latin typeface="Arial" charset="0"/>
              </a:rPr>
              <a:t>:</a:t>
            </a:r>
            <a:endParaRPr lang="en-US" sz="1700" b="1" i="1" dirty="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700" b="1" i="1" dirty="0">
                <a:latin typeface="Arial" charset="0"/>
                <a:sym typeface="Symbol" charset="2"/>
              </a:rPr>
              <a:t></a:t>
            </a:r>
            <a:r>
              <a:rPr lang="en-US" sz="1700" b="1" i="1" dirty="0">
                <a:latin typeface="Arial" charset="0"/>
              </a:rPr>
              <a:t> conduction velocity in the AV node (negative dromotropic effect)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 b="1" i="1" dirty="0">
                <a:latin typeface="Arial" charset="0"/>
                <a:sym typeface="Symbol" charset="2"/>
              </a:rPr>
              <a:t></a:t>
            </a:r>
            <a:r>
              <a:rPr lang="en-US" sz="1700" b="1" i="1" dirty="0">
                <a:latin typeface="Arial" charset="0"/>
              </a:rPr>
              <a:t> Ventricular contractility </a:t>
            </a:r>
            <a:r>
              <a:rPr lang="en-US" sz="1700" b="1" i="1" dirty="0" smtClean="0">
                <a:latin typeface="Arial" charset="0"/>
              </a:rPr>
              <a:t>(negative inotropic effect, weak </a:t>
            </a:r>
            <a:r>
              <a:rPr lang="en-US" sz="1700" b="1" i="1" dirty="0">
                <a:latin typeface="Arial" charset="0"/>
              </a:rPr>
              <a:t>effect compared to sympathetic stimulation of contractility).</a:t>
            </a:r>
          </a:p>
        </p:txBody>
      </p:sp>
      <p:sp>
        <p:nvSpPr>
          <p:cNvPr id="41988" name="Text Box 1028"/>
          <p:cNvSpPr txBox="1">
            <a:spLocks noChangeArrowheads="1"/>
          </p:cNvSpPr>
          <p:nvPr/>
        </p:nvSpPr>
        <p:spPr bwMode="auto">
          <a:xfrm>
            <a:off x="2430463" y="3857625"/>
            <a:ext cx="4283075" cy="166370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 u="sng" dirty="0">
                <a:latin typeface="Arial" charset="0"/>
              </a:rPr>
              <a:t>Terms relating to cardiac function: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dirty="0">
                <a:latin typeface="Arial" charset="0"/>
              </a:rPr>
              <a:t>Chronotropic: affecting heart rate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dirty="0">
                <a:latin typeface="Arial" charset="0"/>
              </a:rPr>
              <a:t>Dromotropic: affecting conduction velocity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dirty="0">
                <a:latin typeface="Arial" charset="0"/>
              </a:rPr>
              <a:t>Inotropic: affecting contractility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dirty="0">
                <a:latin typeface="Arial" charset="0"/>
              </a:rPr>
              <a:t>Lusitropic: affecting rate of relaxation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3276600" y="152400"/>
            <a:ext cx="2438400" cy="382588"/>
          </a:xfrm>
          <a:ln cap="flat" algn="ctr"/>
        </p:spPr>
        <p:txBody>
          <a:bodyPr>
            <a:spAutoFit/>
          </a:bodyPr>
          <a:lstStyle/>
          <a:p>
            <a:pPr eaLnBrk="1" hangingPunct="1"/>
            <a:r>
              <a:rPr lang="en-US" sz="1800" dirty="0" smtClean="0"/>
              <a:t>Natriuretic peptides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1371600" y="685800"/>
            <a:ext cx="6362700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700" b="1" i="1" dirty="0">
                <a:latin typeface="Arial" charset="0"/>
              </a:rPr>
              <a:t>The heart synthesizes and secretes peptide hormones in response to increased stretch of the cardiac chambers</a:t>
            </a:r>
            <a:r>
              <a:rPr lang="en-US" sz="1700" b="1" i="1" dirty="0" smtClean="0">
                <a:latin typeface="Arial" charset="0"/>
              </a:rPr>
              <a:t>.</a:t>
            </a:r>
          </a:p>
          <a:p>
            <a:pPr eaLnBrk="0" hangingPunct="0"/>
            <a:r>
              <a:rPr lang="en-US" sz="1700" b="1" i="1" dirty="0" smtClean="0">
                <a:latin typeface="Arial" charset="0"/>
              </a:rPr>
              <a:t>These </a:t>
            </a:r>
            <a:r>
              <a:rPr lang="en-US" sz="1700" b="1" i="1" dirty="0">
                <a:latin typeface="Arial" charset="0"/>
              </a:rPr>
              <a:t>hormones act to increase urinary Na</a:t>
            </a:r>
            <a:r>
              <a:rPr lang="en-US" sz="1700" b="1" i="1" baseline="30000" dirty="0">
                <a:latin typeface="Arial" charset="0"/>
              </a:rPr>
              <a:t>+</a:t>
            </a:r>
            <a:r>
              <a:rPr lang="en-US" sz="1700" b="1" i="1" dirty="0">
                <a:latin typeface="Arial" charset="0"/>
              </a:rPr>
              <a:t> excretion.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228600" y="1752600"/>
            <a:ext cx="8610600" cy="3170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u="sng" dirty="0">
                <a:latin typeface="Arial" charset="0"/>
              </a:rPr>
              <a:t>Cardiac natriuretic hormones:</a:t>
            </a:r>
          </a:p>
          <a:p>
            <a:pPr lvl="1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b="1" i="1" dirty="0">
                <a:latin typeface="Arial" charset="0"/>
              </a:rPr>
              <a:t>Atrial Natriuretic peptide (ANP): 28 amino acid peptide secreted from the atria in healthy people in response to increased </a:t>
            </a:r>
            <a:r>
              <a:rPr lang="en-US" sz="1700" b="1" i="1" dirty="0" err="1">
                <a:latin typeface="Arial" charset="0"/>
              </a:rPr>
              <a:t>NaCl</a:t>
            </a:r>
            <a:r>
              <a:rPr lang="en-US" sz="1700" b="1" i="1" dirty="0">
                <a:latin typeface="Arial" charset="0"/>
              </a:rPr>
              <a:t> intake or blood volume.</a:t>
            </a:r>
          </a:p>
          <a:p>
            <a:pPr lvl="1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dirty="0">
                <a:latin typeface="Arial" charset="0"/>
              </a:rPr>
              <a:t>B – type Natriuretic Peptide (</a:t>
            </a:r>
            <a:r>
              <a:rPr lang="en-US" sz="1700" b="1" dirty="0">
                <a:latin typeface="Arial" charset="0"/>
              </a:rPr>
              <a:t>BNP</a:t>
            </a:r>
            <a:r>
              <a:rPr lang="en-US" sz="1700" dirty="0">
                <a:latin typeface="Arial" charset="0"/>
              </a:rPr>
              <a:t>): secreted from ventricles in heart failure. </a:t>
            </a:r>
            <a:r>
              <a:rPr lang="en-US" sz="1700" b="1" i="1" dirty="0">
                <a:latin typeface="Arial" charset="0"/>
              </a:rPr>
              <a:t>Increasing plasma BNP concentration correlates with worsening cardiac function. BNP can be measured rapidly at the bedside:</a:t>
            </a:r>
          </a:p>
          <a:p>
            <a:pPr lvl="2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b="1" i="1" dirty="0">
                <a:latin typeface="Arial" charset="0"/>
              </a:rPr>
              <a:t>to assist in differential diagnosis of dyspnea &amp;</a:t>
            </a:r>
          </a:p>
          <a:p>
            <a:pPr lvl="2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b="1" i="1" dirty="0">
                <a:latin typeface="Arial" charset="0"/>
              </a:rPr>
              <a:t>as an indication of the degree of heart failure. </a:t>
            </a:r>
          </a:p>
          <a:p>
            <a:pPr lvl="1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sz="1700" dirty="0">
                <a:latin typeface="Arial" charset="0"/>
              </a:rPr>
              <a:t>C-type Natriuretic Peptide: secreted by vascular endothelial cells.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685800" y="5335588"/>
            <a:ext cx="80010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dirty="0" smtClean="0">
                <a:latin typeface="Arial" charset="0"/>
              </a:rPr>
              <a:t>ANP was originally called ANF </a:t>
            </a:r>
            <a:r>
              <a:rPr lang="en-US" sz="1700" dirty="0">
                <a:latin typeface="Arial" charset="0"/>
              </a:rPr>
              <a:t>(atrial natriuretic factor)</a:t>
            </a:r>
          </a:p>
          <a:p>
            <a:pPr eaLnBrk="0" hangingPunct="0"/>
            <a:r>
              <a:rPr lang="en-US" sz="1700" dirty="0">
                <a:latin typeface="Arial" charset="0"/>
              </a:rPr>
              <a:t>BNP is also called brain natriuretic peptide because it was first found in the CNS.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133600" y="123825"/>
            <a:ext cx="5284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1">
              <a:latin typeface="Arial" charset="0"/>
            </a:endParaRPr>
          </a:p>
        </p:txBody>
      </p:sp>
      <p:sp>
        <p:nvSpPr>
          <p:cNvPr id="43011" name="Rectangle 7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16468"/>
            <a:ext cx="8382000" cy="369332"/>
          </a:xfr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en-US" sz="1800" b="1" i="1" dirty="0" smtClean="0"/>
              <a:t>After cardiac transplantation the heart adapts to exercise by increasing SV</a:t>
            </a:r>
            <a:endParaRPr lang="en-US" sz="1800" b="1" i="1" dirty="0" smtClean="0">
              <a:solidFill>
                <a:schemeClr val="tx1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304800" y="838200"/>
            <a:ext cx="7772400" cy="4724400"/>
            <a:chOff x="304800" y="838200"/>
            <a:chExt cx="7772400" cy="4724400"/>
          </a:xfrm>
        </p:grpSpPr>
        <p:sp>
          <p:nvSpPr>
            <p:cNvPr id="43014" name="Rectangle 5"/>
            <p:cNvSpPr>
              <a:spLocks noChangeArrowheads="1"/>
            </p:cNvSpPr>
            <p:nvPr/>
          </p:nvSpPr>
          <p:spPr bwMode="auto">
            <a:xfrm>
              <a:off x="2057400" y="838200"/>
              <a:ext cx="6019800" cy="47244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3015" name="Group 73"/>
            <p:cNvGrpSpPr>
              <a:grpSpLocks/>
            </p:cNvGrpSpPr>
            <p:nvPr/>
          </p:nvGrpSpPr>
          <p:grpSpPr bwMode="auto">
            <a:xfrm>
              <a:off x="5445125" y="4949825"/>
              <a:ext cx="2057400" cy="365125"/>
              <a:chOff x="3888" y="3082"/>
              <a:chExt cx="954" cy="326"/>
            </a:xfrm>
          </p:grpSpPr>
          <p:sp>
            <p:nvSpPr>
              <p:cNvPr id="43062" name="Line 42"/>
              <p:cNvSpPr>
                <a:spLocks noChangeShapeType="1"/>
              </p:cNvSpPr>
              <p:nvPr/>
            </p:nvSpPr>
            <p:spPr bwMode="auto">
              <a:xfrm>
                <a:off x="4152" y="3082"/>
                <a:ext cx="4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63" name="Line 44"/>
              <p:cNvSpPr>
                <a:spLocks noChangeShapeType="1"/>
              </p:cNvSpPr>
              <p:nvPr/>
            </p:nvSpPr>
            <p:spPr bwMode="auto">
              <a:xfrm>
                <a:off x="3888" y="3408"/>
                <a:ext cx="6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64" name="Line 45"/>
              <p:cNvSpPr>
                <a:spLocks noChangeShapeType="1"/>
              </p:cNvSpPr>
              <p:nvPr/>
            </p:nvSpPr>
            <p:spPr bwMode="auto">
              <a:xfrm flipV="1">
                <a:off x="3954" y="3082"/>
                <a:ext cx="198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65" name="Line 46"/>
              <p:cNvSpPr>
                <a:spLocks noChangeShapeType="1"/>
              </p:cNvSpPr>
              <p:nvPr/>
            </p:nvSpPr>
            <p:spPr bwMode="auto">
              <a:xfrm>
                <a:off x="4644" y="3082"/>
                <a:ext cx="198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6" name="Group 99"/>
            <p:cNvGrpSpPr>
              <a:grpSpLocks/>
            </p:cNvGrpSpPr>
            <p:nvPr/>
          </p:nvGrpSpPr>
          <p:grpSpPr bwMode="auto">
            <a:xfrm>
              <a:off x="2482850" y="5065713"/>
              <a:ext cx="1881188" cy="133350"/>
              <a:chOff x="1584" y="3216"/>
              <a:chExt cx="1185" cy="84"/>
            </a:xfrm>
          </p:grpSpPr>
          <p:sp>
            <p:nvSpPr>
              <p:cNvPr id="43060" name="Line 47"/>
              <p:cNvSpPr>
                <a:spLocks noChangeShapeType="1"/>
              </p:cNvSpPr>
              <p:nvPr/>
            </p:nvSpPr>
            <p:spPr bwMode="auto">
              <a:xfrm>
                <a:off x="1584" y="3286"/>
                <a:ext cx="11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61" name="Freeform 49"/>
              <p:cNvSpPr>
                <a:spLocks/>
              </p:cNvSpPr>
              <p:nvPr/>
            </p:nvSpPr>
            <p:spPr bwMode="auto">
              <a:xfrm>
                <a:off x="1698" y="3216"/>
                <a:ext cx="1071" cy="84"/>
              </a:xfrm>
              <a:custGeom>
                <a:avLst/>
                <a:gdLst>
                  <a:gd name="T0" fmla="*/ 0 w 1071"/>
                  <a:gd name="T1" fmla="*/ 75 h 84"/>
                  <a:gd name="T2" fmla="*/ 42 w 1071"/>
                  <a:gd name="T3" fmla="*/ 84 h 84"/>
                  <a:gd name="T4" fmla="*/ 257 w 1071"/>
                  <a:gd name="T5" fmla="*/ 20 h 84"/>
                  <a:gd name="T6" fmla="*/ 810 w 1071"/>
                  <a:gd name="T7" fmla="*/ 7 h 84"/>
                  <a:gd name="T8" fmla="*/ 1071 w 1071"/>
                  <a:gd name="T9" fmla="*/ 37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1"/>
                  <a:gd name="T16" fmla="*/ 0 h 84"/>
                  <a:gd name="T17" fmla="*/ 1071 w 1071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1" h="84">
                    <a:moveTo>
                      <a:pt x="0" y="75"/>
                    </a:moveTo>
                    <a:lnTo>
                      <a:pt x="42" y="84"/>
                    </a:lnTo>
                    <a:cubicBezTo>
                      <a:pt x="85" y="75"/>
                      <a:pt x="129" y="33"/>
                      <a:pt x="257" y="20"/>
                    </a:cubicBezTo>
                    <a:cubicBezTo>
                      <a:pt x="334" y="16"/>
                      <a:pt x="662" y="0"/>
                      <a:pt x="810" y="7"/>
                    </a:cubicBezTo>
                    <a:cubicBezTo>
                      <a:pt x="874" y="10"/>
                      <a:pt x="1009" y="30"/>
                      <a:pt x="1071" y="37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7" name="Group 96"/>
            <p:cNvGrpSpPr>
              <a:grpSpLocks/>
            </p:cNvGrpSpPr>
            <p:nvPr/>
          </p:nvGrpSpPr>
          <p:grpSpPr bwMode="auto">
            <a:xfrm>
              <a:off x="2287588" y="4154488"/>
              <a:ext cx="2271713" cy="517525"/>
              <a:chOff x="1641" y="2348"/>
              <a:chExt cx="1207" cy="326"/>
            </a:xfrm>
          </p:grpSpPr>
          <p:sp>
            <p:nvSpPr>
              <p:cNvPr id="43055" name="Line 52"/>
              <p:cNvSpPr>
                <a:spLocks noChangeShapeType="1"/>
              </p:cNvSpPr>
              <p:nvPr/>
            </p:nvSpPr>
            <p:spPr bwMode="auto">
              <a:xfrm>
                <a:off x="1641" y="2674"/>
                <a:ext cx="18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6" name="Line 53"/>
              <p:cNvSpPr>
                <a:spLocks noChangeShapeType="1"/>
              </p:cNvSpPr>
              <p:nvPr/>
            </p:nvSpPr>
            <p:spPr bwMode="auto">
              <a:xfrm>
                <a:off x="2640" y="2674"/>
                <a:ext cx="2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7" name="Line 54"/>
              <p:cNvSpPr>
                <a:spLocks noChangeShapeType="1"/>
              </p:cNvSpPr>
              <p:nvPr/>
            </p:nvSpPr>
            <p:spPr bwMode="auto">
              <a:xfrm flipV="1">
                <a:off x="1824" y="2352"/>
                <a:ext cx="48" cy="32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8" name="Line 55"/>
              <p:cNvSpPr>
                <a:spLocks noChangeShapeType="1"/>
              </p:cNvSpPr>
              <p:nvPr/>
            </p:nvSpPr>
            <p:spPr bwMode="auto">
              <a:xfrm flipV="1">
                <a:off x="1872" y="2348"/>
                <a:ext cx="605" cy="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9" name="Line 56"/>
              <p:cNvSpPr>
                <a:spLocks noChangeShapeType="1"/>
              </p:cNvSpPr>
              <p:nvPr/>
            </p:nvSpPr>
            <p:spPr bwMode="auto">
              <a:xfrm>
                <a:off x="2477" y="2348"/>
                <a:ext cx="163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8" name="Group 57"/>
            <p:cNvGrpSpPr>
              <a:grpSpLocks/>
            </p:cNvGrpSpPr>
            <p:nvPr/>
          </p:nvGrpSpPr>
          <p:grpSpPr bwMode="auto">
            <a:xfrm>
              <a:off x="5483225" y="4259263"/>
              <a:ext cx="1981200" cy="304800"/>
              <a:chOff x="3408" y="2688"/>
              <a:chExt cx="1536" cy="240"/>
            </a:xfrm>
          </p:grpSpPr>
          <p:sp>
            <p:nvSpPr>
              <p:cNvPr id="43053" name="Line 58"/>
              <p:cNvSpPr>
                <a:spLocks noChangeShapeType="1"/>
              </p:cNvSpPr>
              <p:nvPr/>
            </p:nvSpPr>
            <p:spPr bwMode="auto">
              <a:xfrm flipV="1">
                <a:off x="3408" y="2688"/>
                <a:ext cx="1296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4" name="Line 59"/>
              <p:cNvSpPr>
                <a:spLocks noChangeShapeType="1"/>
              </p:cNvSpPr>
              <p:nvPr/>
            </p:nvSpPr>
            <p:spPr bwMode="auto">
              <a:xfrm>
                <a:off x="4704" y="2688"/>
                <a:ext cx="24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3019" name="Text Box 66"/>
            <p:cNvSpPr txBox="1">
              <a:spLocks noChangeArrowheads="1"/>
            </p:cNvSpPr>
            <p:nvPr/>
          </p:nvSpPr>
          <p:spPr bwMode="auto">
            <a:xfrm>
              <a:off x="2914650" y="1635125"/>
              <a:ext cx="10160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 b="1">
                  <a:latin typeface="Arial" charset="0"/>
                </a:rPr>
                <a:t>exercise</a:t>
              </a:r>
            </a:p>
          </p:txBody>
        </p:sp>
        <p:sp>
          <p:nvSpPr>
            <p:cNvPr id="43020" name="Text Box 67"/>
            <p:cNvSpPr txBox="1">
              <a:spLocks noChangeArrowheads="1"/>
            </p:cNvSpPr>
            <p:nvPr/>
          </p:nvSpPr>
          <p:spPr bwMode="auto">
            <a:xfrm>
              <a:off x="5924550" y="1635125"/>
              <a:ext cx="1100138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 b="1">
                  <a:latin typeface="Arial" charset="0"/>
                </a:rPr>
                <a:t>exercise</a:t>
              </a:r>
            </a:p>
          </p:txBody>
        </p:sp>
        <p:sp>
          <p:nvSpPr>
            <p:cNvPr id="43021" name="Text Box 3"/>
            <p:cNvSpPr txBox="1">
              <a:spLocks noChangeArrowheads="1"/>
            </p:cNvSpPr>
            <p:nvPr/>
          </p:nvSpPr>
          <p:spPr bwMode="auto">
            <a:xfrm>
              <a:off x="1066800" y="2292350"/>
              <a:ext cx="8382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Arial" charset="0"/>
                </a:rPr>
                <a:t>QO</a:t>
              </a:r>
              <a:r>
                <a:rPr lang="en-US" sz="1600" baseline="-25000">
                  <a:latin typeface="Arial" charset="0"/>
                </a:rPr>
                <a:t>2</a:t>
              </a:r>
              <a:endParaRPr lang="en-US" sz="1600">
                <a:latin typeface="Arial" charset="0"/>
              </a:endParaRPr>
            </a:p>
          </p:txBody>
        </p:sp>
        <p:sp>
          <p:nvSpPr>
            <p:cNvPr id="43022" name="Text Box 4"/>
            <p:cNvSpPr txBox="1">
              <a:spLocks noChangeArrowheads="1"/>
            </p:cNvSpPr>
            <p:nvPr/>
          </p:nvSpPr>
          <p:spPr bwMode="auto">
            <a:xfrm>
              <a:off x="304800" y="3305175"/>
              <a:ext cx="16002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Arial" charset="0"/>
                </a:rPr>
                <a:t>Cardiac output</a:t>
              </a:r>
            </a:p>
          </p:txBody>
        </p:sp>
        <p:sp>
          <p:nvSpPr>
            <p:cNvPr id="43023" name="Text Box 5"/>
            <p:cNvSpPr txBox="1">
              <a:spLocks noChangeArrowheads="1"/>
            </p:cNvSpPr>
            <p:nvPr/>
          </p:nvSpPr>
          <p:spPr bwMode="auto">
            <a:xfrm>
              <a:off x="609600" y="4240213"/>
              <a:ext cx="12954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Arial" charset="0"/>
                </a:rPr>
                <a:t>Heart Rate</a:t>
              </a:r>
            </a:p>
          </p:txBody>
        </p:sp>
        <p:sp>
          <p:nvSpPr>
            <p:cNvPr id="43024" name="Text Box 6"/>
            <p:cNvSpPr txBox="1">
              <a:spLocks noChangeArrowheads="1"/>
            </p:cNvSpPr>
            <p:nvPr/>
          </p:nvSpPr>
          <p:spPr bwMode="auto">
            <a:xfrm>
              <a:off x="304800" y="4959350"/>
              <a:ext cx="16002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Arial" charset="0"/>
                </a:rPr>
                <a:t>Stroke Volume</a:t>
              </a:r>
            </a:p>
          </p:txBody>
        </p:sp>
        <p:sp>
          <p:nvSpPr>
            <p:cNvPr id="43025" name="Line 28"/>
            <p:cNvSpPr>
              <a:spLocks noChangeShapeType="1"/>
            </p:cNvSpPr>
            <p:nvPr/>
          </p:nvSpPr>
          <p:spPr bwMode="auto">
            <a:xfrm>
              <a:off x="3422650" y="246538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26" name="Line 51"/>
            <p:cNvSpPr>
              <a:spLocks noChangeShapeType="1"/>
            </p:cNvSpPr>
            <p:nvPr/>
          </p:nvSpPr>
          <p:spPr bwMode="auto">
            <a:xfrm>
              <a:off x="3422650" y="347821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27" name="Text Box 70"/>
            <p:cNvSpPr txBox="1">
              <a:spLocks noChangeArrowheads="1"/>
            </p:cNvSpPr>
            <p:nvPr/>
          </p:nvSpPr>
          <p:spPr bwMode="auto">
            <a:xfrm>
              <a:off x="2971800" y="1066800"/>
              <a:ext cx="901700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 b="1">
                  <a:latin typeface="Arial" charset="0"/>
                </a:rPr>
                <a:t>Normal</a:t>
              </a:r>
              <a:endParaRPr lang="en-US" sz="1600" b="1"/>
            </a:p>
          </p:txBody>
        </p:sp>
        <p:sp>
          <p:nvSpPr>
            <p:cNvPr id="43028" name="Text Box 71"/>
            <p:cNvSpPr txBox="1">
              <a:spLocks noChangeArrowheads="1"/>
            </p:cNvSpPr>
            <p:nvPr/>
          </p:nvSpPr>
          <p:spPr bwMode="auto">
            <a:xfrm>
              <a:off x="5424488" y="1066800"/>
              <a:ext cx="2195513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Cardiac </a:t>
              </a:r>
              <a:r>
                <a:rPr lang="en-US" sz="1600" b="1" dirty="0" smtClean="0">
                  <a:latin typeface="Arial" charset="0"/>
                </a:rPr>
                <a:t>Transplant</a:t>
              </a:r>
              <a:endParaRPr lang="en-US" b="1" dirty="0"/>
            </a:p>
          </p:txBody>
        </p:sp>
        <p:grpSp>
          <p:nvGrpSpPr>
            <p:cNvPr id="43029" name="Group 76"/>
            <p:cNvGrpSpPr>
              <a:grpSpLocks/>
            </p:cNvGrpSpPr>
            <p:nvPr/>
          </p:nvGrpSpPr>
          <p:grpSpPr bwMode="auto">
            <a:xfrm>
              <a:off x="5334000" y="3219450"/>
              <a:ext cx="2281238" cy="517525"/>
              <a:chOff x="3651" y="1695"/>
              <a:chExt cx="1269" cy="326"/>
            </a:xfrm>
          </p:grpSpPr>
          <p:sp>
            <p:nvSpPr>
              <p:cNvPr id="43048" name="Line 36"/>
              <p:cNvSpPr>
                <a:spLocks noChangeShapeType="1"/>
              </p:cNvSpPr>
              <p:nvPr/>
            </p:nvSpPr>
            <p:spPr bwMode="auto">
              <a:xfrm>
                <a:off x="3651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9" name="Line 38"/>
              <p:cNvSpPr>
                <a:spLocks noChangeShapeType="1"/>
              </p:cNvSpPr>
              <p:nvPr/>
            </p:nvSpPr>
            <p:spPr bwMode="auto">
              <a:xfrm flipV="1">
                <a:off x="3834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0" name="Line 39"/>
              <p:cNvSpPr>
                <a:spLocks noChangeShapeType="1"/>
              </p:cNvSpPr>
              <p:nvPr/>
            </p:nvSpPr>
            <p:spPr bwMode="auto">
              <a:xfrm>
                <a:off x="4015" y="1695"/>
                <a:ext cx="5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1" name="Line 40"/>
              <p:cNvSpPr>
                <a:spLocks noChangeShapeType="1"/>
              </p:cNvSpPr>
              <p:nvPr/>
            </p:nvSpPr>
            <p:spPr bwMode="auto">
              <a:xfrm>
                <a:off x="4557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2" name="Line 75"/>
              <p:cNvSpPr>
                <a:spLocks noChangeShapeType="1"/>
              </p:cNvSpPr>
              <p:nvPr/>
            </p:nvSpPr>
            <p:spPr bwMode="auto">
              <a:xfrm>
                <a:off x="4737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30" name="Group 77"/>
            <p:cNvGrpSpPr>
              <a:grpSpLocks/>
            </p:cNvGrpSpPr>
            <p:nvPr/>
          </p:nvGrpSpPr>
          <p:grpSpPr bwMode="auto">
            <a:xfrm>
              <a:off x="2282825" y="3219450"/>
              <a:ext cx="2281238" cy="517525"/>
              <a:chOff x="3651" y="1695"/>
              <a:chExt cx="1269" cy="326"/>
            </a:xfrm>
          </p:grpSpPr>
          <p:sp>
            <p:nvSpPr>
              <p:cNvPr id="43043" name="Line 78"/>
              <p:cNvSpPr>
                <a:spLocks noChangeShapeType="1"/>
              </p:cNvSpPr>
              <p:nvPr/>
            </p:nvSpPr>
            <p:spPr bwMode="auto">
              <a:xfrm>
                <a:off x="3651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4" name="Line 79"/>
              <p:cNvSpPr>
                <a:spLocks noChangeShapeType="1"/>
              </p:cNvSpPr>
              <p:nvPr/>
            </p:nvSpPr>
            <p:spPr bwMode="auto">
              <a:xfrm flipV="1">
                <a:off x="3834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5" name="Line 80"/>
              <p:cNvSpPr>
                <a:spLocks noChangeShapeType="1"/>
              </p:cNvSpPr>
              <p:nvPr/>
            </p:nvSpPr>
            <p:spPr bwMode="auto">
              <a:xfrm>
                <a:off x="4015" y="1695"/>
                <a:ext cx="5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6" name="Line 81"/>
              <p:cNvSpPr>
                <a:spLocks noChangeShapeType="1"/>
              </p:cNvSpPr>
              <p:nvPr/>
            </p:nvSpPr>
            <p:spPr bwMode="auto">
              <a:xfrm>
                <a:off x="4557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7" name="Line 82"/>
              <p:cNvSpPr>
                <a:spLocks noChangeShapeType="1"/>
              </p:cNvSpPr>
              <p:nvPr/>
            </p:nvSpPr>
            <p:spPr bwMode="auto">
              <a:xfrm>
                <a:off x="4737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31" name="Group 83"/>
            <p:cNvGrpSpPr>
              <a:grpSpLocks/>
            </p:cNvGrpSpPr>
            <p:nvPr/>
          </p:nvGrpSpPr>
          <p:grpSpPr bwMode="auto">
            <a:xfrm>
              <a:off x="5334000" y="2206625"/>
              <a:ext cx="2281238" cy="517525"/>
              <a:chOff x="3651" y="1695"/>
              <a:chExt cx="1269" cy="326"/>
            </a:xfrm>
          </p:grpSpPr>
          <p:sp>
            <p:nvSpPr>
              <p:cNvPr id="43038" name="Line 84"/>
              <p:cNvSpPr>
                <a:spLocks noChangeShapeType="1"/>
              </p:cNvSpPr>
              <p:nvPr/>
            </p:nvSpPr>
            <p:spPr bwMode="auto">
              <a:xfrm>
                <a:off x="3651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9" name="Line 85"/>
              <p:cNvSpPr>
                <a:spLocks noChangeShapeType="1"/>
              </p:cNvSpPr>
              <p:nvPr/>
            </p:nvSpPr>
            <p:spPr bwMode="auto">
              <a:xfrm flipV="1">
                <a:off x="3834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0" name="Line 86"/>
              <p:cNvSpPr>
                <a:spLocks noChangeShapeType="1"/>
              </p:cNvSpPr>
              <p:nvPr/>
            </p:nvSpPr>
            <p:spPr bwMode="auto">
              <a:xfrm>
                <a:off x="4015" y="1695"/>
                <a:ext cx="5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1" name="Line 87"/>
              <p:cNvSpPr>
                <a:spLocks noChangeShapeType="1"/>
              </p:cNvSpPr>
              <p:nvPr/>
            </p:nvSpPr>
            <p:spPr bwMode="auto">
              <a:xfrm>
                <a:off x="4557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2" name="Line 88"/>
              <p:cNvSpPr>
                <a:spLocks noChangeShapeType="1"/>
              </p:cNvSpPr>
              <p:nvPr/>
            </p:nvSpPr>
            <p:spPr bwMode="auto">
              <a:xfrm>
                <a:off x="4737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32" name="Group 89"/>
            <p:cNvGrpSpPr>
              <a:grpSpLocks/>
            </p:cNvGrpSpPr>
            <p:nvPr/>
          </p:nvGrpSpPr>
          <p:grpSpPr bwMode="auto">
            <a:xfrm>
              <a:off x="2282825" y="2206625"/>
              <a:ext cx="2281238" cy="517525"/>
              <a:chOff x="3651" y="1695"/>
              <a:chExt cx="1269" cy="326"/>
            </a:xfrm>
          </p:grpSpPr>
          <p:sp>
            <p:nvSpPr>
              <p:cNvPr id="43033" name="Line 90"/>
              <p:cNvSpPr>
                <a:spLocks noChangeShapeType="1"/>
              </p:cNvSpPr>
              <p:nvPr/>
            </p:nvSpPr>
            <p:spPr bwMode="auto">
              <a:xfrm>
                <a:off x="3651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4" name="Line 91"/>
              <p:cNvSpPr>
                <a:spLocks noChangeShapeType="1"/>
              </p:cNvSpPr>
              <p:nvPr/>
            </p:nvSpPr>
            <p:spPr bwMode="auto">
              <a:xfrm flipV="1">
                <a:off x="3834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5" name="Line 92"/>
              <p:cNvSpPr>
                <a:spLocks noChangeShapeType="1"/>
              </p:cNvSpPr>
              <p:nvPr/>
            </p:nvSpPr>
            <p:spPr bwMode="auto">
              <a:xfrm>
                <a:off x="4015" y="1695"/>
                <a:ext cx="5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6" name="Line 93"/>
              <p:cNvSpPr>
                <a:spLocks noChangeShapeType="1"/>
              </p:cNvSpPr>
              <p:nvPr/>
            </p:nvSpPr>
            <p:spPr bwMode="auto">
              <a:xfrm>
                <a:off x="4557" y="1695"/>
                <a:ext cx="181" cy="32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7" name="Line 94"/>
              <p:cNvSpPr>
                <a:spLocks noChangeShapeType="1"/>
              </p:cNvSpPr>
              <p:nvPr/>
            </p:nvSpPr>
            <p:spPr bwMode="auto">
              <a:xfrm>
                <a:off x="4737" y="2019"/>
                <a:ext cx="1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013" name="Text Box 9"/>
          <p:cNvSpPr txBox="1">
            <a:spLocks noChangeArrowheads="1"/>
          </p:cNvSpPr>
          <p:nvPr/>
        </p:nvSpPr>
        <p:spPr bwMode="auto">
          <a:xfrm>
            <a:off x="609600" y="5638800"/>
            <a:ext cx="8382000" cy="1034129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 dirty="0" smtClean="0">
                <a:latin typeface="Arial" charset="0"/>
              </a:rPr>
              <a:t>Normally the increase in CO with exercise is mostly due to increased HR. After </a:t>
            </a:r>
            <a:r>
              <a:rPr lang="en-US" sz="1700" b="1" dirty="0" smtClean="0">
                <a:latin typeface="Arial" charset="0"/>
              </a:rPr>
              <a:t>transplantation (which denervates the heart) </a:t>
            </a:r>
            <a:r>
              <a:rPr lang="en-US" sz="1700" dirty="0" smtClean="0">
                <a:latin typeface="Arial" charset="0"/>
              </a:rPr>
              <a:t>increased SV due </a:t>
            </a:r>
            <a:r>
              <a:rPr lang="en-US" sz="1700" dirty="0">
                <a:latin typeface="Arial" charset="0"/>
              </a:rPr>
              <a:t>to the Frank Starling </a:t>
            </a:r>
            <a:r>
              <a:rPr lang="en-US" sz="1700" dirty="0" smtClean="0">
                <a:latin typeface="Arial" charset="0"/>
              </a:rPr>
              <a:t>mechanism maintains CO with exercise.</a:t>
            </a:r>
            <a:endParaRPr lang="en-US" sz="1700" dirty="0"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228600"/>
            <a:ext cx="3521075" cy="382588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1800" smtClean="0">
                <a:cs typeface="Times New Roman" pitchFamily="18" charset="0"/>
              </a:rPr>
              <a:t>Effect of age on cardiac function</a:t>
            </a:r>
            <a:endParaRPr lang="en-US" sz="1800" smtClean="0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7026275" cy="29400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tIns="91440" bIns="91440">
            <a:spAutoFit/>
          </a:bodyPr>
          <a:lstStyle/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latin typeface="Arial" charset="0"/>
              </a:rPr>
              <a:t>Problem of separating effects of aging from disease &amp; cumulative injury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latin typeface="Arial" charset="0"/>
                <a:sym typeface="Symbol" charset="2"/>
              </a:rPr>
              <a:t> Aortic compliance   resistance to ejection    systolic pressure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latin typeface="Arial" charset="0"/>
                <a:sym typeface="Symbol" charset="2"/>
              </a:rPr>
              <a:t> Number of myocytes  compensatory hypertrophy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latin typeface="Arial" charset="0"/>
                <a:sym typeface="Symbol" charset="2"/>
              </a:rPr>
              <a:t> Ventricular active &amp; passive relaxation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latin typeface="Arial" charset="0"/>
                <a:sym typeface="Symbol" charset="2"/>
              </a:rPr>
              <a:t> Maximal heart rate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 b="1" i="1">
                <a:latin typeface="Arial" charset="0"/>
                <a:sym typeface="Symbol" charset="2"/>
              </a:rPr>
              <a:t>These changes contribute to decreased maximal oxygen consumption and exercise capacity with age.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  <a:buFont typeface="Symbol" charset="2"/>
              <a:buNone/>
            </a:pPr>
            <a:r>
              <a:rPr lang="en-US" sz="1700">
                <a:latin typeface="Arial" charset="0"/>
                <a:sym typeface="Symbol" charset="2"/>
              </a:rPr>
              <a:t>The effects of aging can be ameliorated by exercise.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55"/>
          <p:cNvSpPr>
            <a:spLocks noChangeArrowheads="1"/>
          </p:cNvSpPr>
          <p:nvPr/>
        </p:nvSpPr>
        <p:spPr bwMode="auto">
          <a:xfrm rot="5400000" flipH="1" flipV="1">
            <a:off x="3848100" y="954088"/>
            <a:ext cx="2362200" cy="6248400"/>
          </a:xfrm>
          <a:prstGeom prst="can">
            <a:avLst>
              <a:gd name="adj" fmla="val 9430"/>
            </a:avLst>
          </a:prstGeom>
          <a:solidFill>
            <a:srgbClr val="FF9966"/>
          </a:solidFill>
          <a:ln w="25400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242888"/>
            <a:ext cx="3810000" cy="382587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Pathway for Ca</a:t>
            </a:r>
            <a:r>
              <a:rPr lang="en-US" sz="1800" baseline="30000" smtClean="0"/>
              <a:t>++ </a:t>
            </a:r>
            <a:r>
              <a:rPr lang="en-US" sz="1800" smtClean="0"/>
              <a:t>entry in myocytes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430588" y="5943600"/>
            <a:ext cx="3033712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Sarcolemma (cell membrane)</a:t>
            </a:r>
          </a:p>
        </p:txBody>
      </p:sp>
      <p:cxnSp>
        <p:nvCxnSpPr>
          <p:cNvPr id="12293" name="AutoShape 4"/>
          <p:cNvCxnSpPr>
            <a:cxnSpLocks noChangeShapeType="1"/>
            <a:stCxn id="12292" idx="0"/>
            <a:endCxn id="12290" idx="2"/>
          </p:cNvCxnSpPr>
          <p:nvPr/>
        </p:nvCxnSpPr>
        <p:spPr bwMode="auto">
          <a:xfrm flipV="1">
            <a:off x="4948238" y="5272088"/>
            <a:ext cx="80962" cy="6635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378075" y="3325813"/>
            <a:ext cx="1744663" cy="147478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5" name="Group 9"/>
          <p:cNvGrpSpPr>
            <a:grpSpLocks/>
          </p:cNvGrpSpPr>
          <p:nvPr/>
        </p:nvGrpSpPr>
        <p:grpSpPr bwMode="auto">
          <a:xfrm>
            <a:off x="2386013" y="3481388"/>
            <a:ext cx="1728787" cy="1163637"/>
            <a:chOff x="2002" y="2976"/>
            <a:chExt cx="480" cy="240"/>
          </a:xfrm>
        </p:grpSpPr>
        <p:sp>
          <p:nvSpPr>
            <p:cNvPr id="12354" name="Line 10"/>
            <p:cNvSpPr>
              <a:spLocks noChangeShapeType="1"/>
            </p:cNvSpPr>
            <p:nvPr/>
          </p:nvSpPr>
          <p:spPr bwMode="auto">
            <a:xfrm>
              <a:off x="2002" y="2999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55" name="Line 11"/>
            <p:cNvSpPr>
              <a:spLocks noChangeShapeType="1"/>
            </p:cNvSpPr>
            <p:nvPr/>
          </p:nvSpPr>
          <p:spPr bwMode="auto">
            <a:xfrm>
              <a:off x="2002" y="3047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56" name="Line 12"/>
            <p:cNvSpPr>
              <a:spLocks noChangeShapeType="1"/>
            </p:cNvSpPr>
            <p:nvPr/>
          </p:nvSpPr>
          <p:spPr bwMode="auto">
            <a:xfrm>
              <a:off x="2002" y="3095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57" name="Line 13"/>
            <p:cNvSpPr>
              <a:spLocks noChangeShapeType="1"/>
            </p:cNvSpPr>
            <p:nvPr/>
          </p:nvSpPr>
          <p:spPr bwMode="auto">
            <a:xfrm>
              <a:off x="2002" y="3143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58" name="Line 14"/>
            <p:cNvSpPr>
              <a:spLocks noChangeShapeType="1"/>
            </p:cNvSpPr>
            <p:nvPr/>
          </p:nvSpPr>
          <p:spPr bwMode="auto">
            <a:xfrm>
              <a:off x="2002" y="3191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59" name="Group 15"/>
            <p:cNvGrpSpPr>
              <a:grpSpLocks/>
            </p:cNvGrpSpPr>
            <p:nvPr/>
          </p:nvGrpSpPr>
          <p:grpSpPr bwMode="auto">
            <a:xfrm>
              <a:off x="2098" y="2976"/>
              <a:ext cx="288" cy="240"/>
              <a:chOff x="2064" y="2928"/>
              <a:chExt cx="288" cy="240"/>
            </a:xfrm>
          </p:grpSpPr>
          <p:sp>
            <p:nvSpPr>
              <p:cNvPr id="12360" name="Line 16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1" name="Line 17"/>
              <p:cNvSpPr>
                <a:spLocks noChangeShapeType="1"/>
              </p:cNvSpPr>
              <p:nvPr/>
            </p:nvSpPr>
            <p:spPr bwMode="auto">
              <a:xfrm>
                <a:off x="2064" y="2976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2" name="Line 18"/>
              <p:cNvSpPr>
                <a:spLocks noChangeShapeType="1"/>
              </p:cNvSpPr>
              <p:nvPr/>
            </p:nvSpPr>
            <p:spPr bwMode="auto">
              <a:xfrm>
                <a:off x="2064" y="30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3" name="Line 19"/>
              <p:cNvSpPr>
                <a:spLocks noChangeShapeType="1"/>
              </p:cNvSpPr>
              <p:nvPr/>
            </p:nvSpPr>
            <p:spPr bwMode="auto">
              <a:xfrm>
                <a:off x="2064" y="3072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4" name="Line 20"/>
              <p:cNvSpPr>
                <a:spLocks noChangeShapeType="1"/>
              </p:cNvSpPr>
              <p:nvPr/>
            </p:nvSpPr>
            <p:spPr bwMode="auto">
              <a:xfrm>
                <a:off x="2064" y="3120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5" name="Line 21"/>
              <p:cNvSpPr>
                <a:spLocks noChangeShapeType="1"/>
              </p:cNvSpPr>
              <p:nvPr/>
            </p:nvSpPr>
            <p:spPr bwMode="auto">
              <a:xfrm>
                <a:off x="2064" y="316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296" name="Rectangle 23"/>
          <p:cNvSpPr>
            <a:spLocks noChangeArrowheads="1"/>
          </p:cNvSpPr>
          <p:nvPr/>
        </p:nvSpPr>
        <p:spPr bwMode="auto">
          <a:xfrm>
            <a:off x="4111625" y="3325813"/>
            <a:ext cx="1744663" cy="147478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4119563" y="3481388"/>
            <a:ext cx="1728787" cy="1163637"/>
            <a:chOff x="2002" y="2976"/>
            <a:chExt cx="480" cy="240"/>
          </a:xfrm>
        </p:grpSpPr>
        <p:sp>
          <p:nvSpPr>
            <p:cNvPr id="12342" name="Line 25"/>
            <p:cNvSpPr>
              <a:spLocks noChangeShapeType="1"/>
            </p:cNvSpPr>
            <p:nvPr/>
          </p:nvSpPr>
          <p:spPr bwMode="auto">
            <a:xfrm>
              <a:off x="2002" y="2999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3" name="Line 26"/>
            <p:cNvSpPr>
              <a:spLocks noChangeShapeType="1"/>
            </p:cNvSpPr>
            <p:nvPr/>
          </p:nvSpPr>
          <p:spPr bwMode="auto">
            <a:xfrm>
              <a:off x="2002" y="3047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4" name="Line 27"/>
            <p:cNvSpPr>
              <a:spLocks noChangeShapeType="1"/>
            </p:cNvSpPr>
            <p:nvPr/>
          </p:nvSpPr>
          <p:spPr bwMode="auto">
            <a:xfrm>
              <a:off x="2002" y="3095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5" name="Line 28"/>
            <p:cNvSpPr>
              <a:spLocks noChangeShapeType="1"/>
            </p:cNvSpPr>
            <p:nvPr/>
          </p:nvSpPr>
          <p:spPr bwMode="auto">
            <a:xfrm>
              <a:off x="2002" y="3143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6" name="Line 29"/>
            <p:cNvSpPr>
              <a:spLocks noChangeShapeType="1"/>
            </p:cNvSpPr>
            <p:nvPr/>
          </p:nvSpPr>
          <p:spPr bwMode="auto">
            <a:xfrm>
              <a:off x="2002" y="3191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47" name="Group 30"/>
            <p:cNvGrpSpPr>
              <a:grpSpLocks/>
            </p:cNvGrpSpPr>
            <p:nvPr/>
          </p:nvGrpSpPr>
          <p:grpSpPr bwMode="auto">
            <a:xfrm>
              <a:off x="2098" y="2976"/>
              <a:ext cx="288" cy="240"/>
              <a:chOff x="2064" y="2928"/>
              <a:chExt cx="288" cy="240"/>
            </a:xfrm>
          </p:grpSpPr>
          <p:sp>
            <p:nvSpPr>
              <p:cNvPr id="12348" name="Line 31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9" name="Line 32"/>
              <p:cNvSpPr>
                <a:spLocks noChangeShapeType="1"/>
              </p:cNvSpPr>
              <p:nvPr/>
            </p:nvSpPr>
            <p:spPr bwMode="auto">
              <a:xfrm>
                <a:off x="2064" y="2976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0" name="Line 33"/>
              <p:cNvSpPr>
                <a:spLocks noChangeShapeType="1"/>
              </p:cNvSpPr>
              <p:nvPr/>
            </p:nvSpPr>
            <p:spPr bwMode="auto">
              <a:xfrm>
                <a:off x="2064" y="30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1" name="Line 34"/>
              <p:cNvSpPr>
                <a:spLocks noChangeShapeType="1"/>
              </p:cNvSpPr>
              <p:nvPr/>
            </p:nvSpPr>
            <p:spPr bwMode="auto">
              <a:xfrm>
                <a:off x="2064" y="3072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2" name="Line 35"/>
              <p:cNvSpPr>
                <a:spLocks noChangeShapeType="1"/>
              </p:cNvSpPr>
              <p:nvPr/>
            </p:nvSpPr>
            <p:spPr bwMode="auto">
              <a:xfrm>
                <a:off x="2064" y="3120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3" name="Line 36"/>
              <p:cNvSpPr>
                <a:spLocks noChangeShapeType="1"/>
              </p:cNvSpPr>
              <p:nvPr/>
            </p:nvSpPr>
            <p:spPr bwMode="auto">
              <a:xfrm>
                <a:off x="2064" y="316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298" name="Rectangle 38"/>
          <p:cNvSpPr>
            <a:spLocks noChangeArrowheads="1"/>
          </p:cNvSpPr>
          <p:nvPr/>
        </p:nvSpPr>
        <p:spPr bwMode="auto">
          <a:xfrm>
            <a:off x="5840413" y="3325813"/>
            <a:ext cx="1744662" cy="147478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9" name="Group 39"/>
          <p:cNvGrpSpPr>
            <a:grpSpLocks/>
          </p:cNvGrpSpPr>
          <p:nvPr/>
        </p:nvGrpSpPr>
        <p:grpSpPr bwMode="auto">
          <a:xfrm>
            <a:off x="5848350" y="3481388"/>
            <a:ext cx="1728788" cy="1163637"/>
            <a:chOff x="2002" y="2976"/>
            <a:chExt cx="480" cy="240"/>
          </a:xfrm>
        </p:grpSpPr>
        <p:sp>
          <p:nvSpPr>
            <p:cNvPr id="12330" name="Line 40"/>
            <p:cNvSpPr>
              <a:spLocks noChangeShapeType="1"/>
            </p:cNvSpPr>
            <p:nvPr/>
          </p:nvSpPr>
          <p:spPr bwMode="auto">
            <a:xfrm>
              <a:off x="2002" y="2999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1" name="Line 41"/>
            <p:cNvSpPr>
              <a:spLocks noChangeShapeType="1"/>
            </p:cNvSpPr>
            <p:nvPr/>
          </p:nvSpPr>
          <p:spPr bwMode="auto">
            <a:xfrm>
              <a:off x="2002" y="3047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2" name="Line 42"/>
            <p:cNvSpPr>
              <a:spLocks noChangeShapeType="1"/>
            </p:cNvSpPr>
            <p:nvPr/>
          </p:nvSpPr>
          <p:spPr bwMode="auto">
            <a:xfrm>
              <a:off x="2002" y="3095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3" name="Line 43"/>
            <p:cNvSpPr>
              <a:spLocks noChangeShapeType="1"/>
            </p:cNvSpPr>
            <p:nvPr/>
          </p:nvSpPr>
          <p:spPr bwMode="auto">
            <a:xfrm>
              <a:off x="2002" y="3143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4" name="Line 44"/>
            <p:cNvSpPr>
              <a:spLocks noChangeShapeType="1"/>
            </p:cNvSpPr>
            <p:nvPr/>
          </p:nvSpPr>
          <p:spPr bwMode="auto">
            <a:xfrm>
              <a:off x="2002" y="3191"/>
              <a:ext cx="48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35" name="Group 45"/>
            <p:cNvGrpSpPr>
              <a:grpSpLocks/>
            </p:cNvGrpSpPr>
            <p:nvPr/>
          </p:nvGrpSpPr>
          <p:grpSpPr bwMode="auto">
            <a:xfrm>
              <a:off x="2098" y="2976"/>
              <a:ext cx="288" cy="240"/>
              <a:chOff x="2064" y="2928"/>
              <a:chExt cx="288" cy="240"/>
            </a:xfrm>
          </p:grpSpPr>
          <p:sp>
            <p:nvSpPr>
              <p:cNvPr id="12336" name="Line 46"/>
              <p:cNvSpPr>
                <a:spLocks noChangeShapeType="1"/>
              </p:cNvSpPr>
              <p:nvPr/>
            </p:nvSpPr>
            <p:spPr bwMode="auto">
              <a:xfrm>
                <a:off x="2064" y="292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7" name="Line 47"/>
              <p:cNvSpPr>
                <a:spLocks noChangeShapeType="1"/>
              </p:cNvSpPr>
              <p:nvPr/>
            </p:nvSpPr>
            <p:spPr bwMode="auto">
              <a:xfrm>
                <a:off x="2064" y="2976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8" name="Line 48"/>
              <p:cNvSpPr>
                <a:spLocks noChangeShapeType="1"/>
              </p:cNvSpPr>
              <p:nvPr/>
            </p:nvSpPr>
            <p:spPr bwMode="auto">
              <a:xfrm>
                <a:off x="2064" y="30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9" name="Line 49"/>
              <p:cNvSpPr>
                <a:spLocks noChangeShapeType="1"/>
              </p:cNvSpPr>
              <p:nvPr/>
            </p:nvSpPr>
            <p:spPr bwMode="auto">
              <a:xfrm>
                <a:off x="2064" y="3072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0" name="Line 50"/>
              <p:cNvSpPr>
                <a:spLocks noChangeShapeType="1"/>
              </p:cNvSpPr>
              <p:nvPr/>
            </p:nvSpPr>
            <p:spPr bwMode="auto">
              <a:xfrm>
                <a:off x="2064" y="3120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1" name="Line 51"/>
              <p:cNvSpPr>
                <a:spLocks noChangeShapeType="1"/>
              </p:cNvSpPr>
              <p:nvPr/>
            </p:nvSpPr>
            <p:spPr bwMode="auto">
              <a:xfrm>
                <a:off x="2064" y="316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300" name="Line 52"/>
          <p:cNvSpPr>
            <a:spLocks noChangeShapeType="1"/>
          </p:cNvSpPr>
          <p:nvPr/>
        </p:nvSpPr>
        <p:spPr bwMode="auto">
          <a:xfrm>
            <a:off x="3195638" y="3306763"/>
            <a:ext cx="0" cy="15398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none" w="med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301" name="Line 53"/>
          <p:cNvSpPr>
            <a:spLocks noChangeShapeType="1"/>
          </p:cNvSpPr>
          <p:nvPr/>
        </p:nvSpPr>
        <p:spPr bwMode="auto">
          <a:xfrm>
            <a:off x="5049838" y="3306763"/>
            <a:ext cx="0" cy="15398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none" w="med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302" name="Line 54"/>
          <p:cNvSpPr>
            <a:spLocks noChangeShapeType="1"/>
          </p:cNvSpPr>
          <p:nvPr/>
        </p:nvSpPr>
        <p:spPr bwMode="auto">
          <a:xfrm>
            <a:off x="6716713" y="3306763"/>
            <a:ext cx="0" cy="15398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none" w="med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303" name="AutoShape 57"/>
          <p:cNvSpPr>
            <a:spLocks noChangeArrowheads="1"/>
          </p:cNvSpPr>
          <p:nvPr/>
        </p:nvSpPr>
        <p:spPr bwMode="auto">
          <a:xfrm>
            <a:off x="3987800" y="2895600"/>
            <a:ext cx="188913" cy="923925"/>
          </a:xfrm>
          <a:prstGeom prst="can">
            <a:avLst>
              <a:gd name="adj" fmla="val 44583"/>
            </a:avLst>
          </a:prstGeom>
          <a:solidFill>
            <a:srgbClr val="C0C0C0"/>
          </a:solidFill>
          <a:ln w="31750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4" name="AutoShape 58"/>
          <p:cNvSpPr>
            <a:spLocks noChangeArrowheads="1"/>
          </p:cNvSpPr>
          <p:nvPr/>
        </p:nvSpPr>
        <p:spPr bwMode="auto">
          <a:xfrm flipV="1">
            <a:off x="3987800" y="4333875"/>
            <a:ext cx="188913" cy="923925"/>
          </a:xfrm>
          <a:prstGeom prst="can">
            <a:avLst>
              <a:gd name="adj" fmla="val 44583"/>
            </a:avLst>
          </a:prstGeom>
          <a:solidFill>
            <a:srgbClr val="C0C0C0"/>
          </a:solidFill>
          <a:ln w="31750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5" name="AutoShape 59"/>
          <p:cNvSpPr>
            <a:spLocks noChangeArrowheads="1"/>
          </p:cNvSpPr>
          <p:nvPr/>
        </p:nvSpPr>
        <p:spPr bwMode="auto">
          <a:xfrm flipH="1" flipV="1">
            <a:off x="5738813" y="4333875"/>
            <a:ext cx="190500" cy="923925"/>
          </a:xfrm>
          <a:prstGeom prst="can">
            <a:avLst>
              <a:gd name="adj" fmla="val 44211"/>
            </a:avLst>
          </a:prstGeom>
          <a:solidFill>
            <a:srgbClr val="C0C0C0"/>
          </a:solidFill>
          <a:ln w="31750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6" name="AutoShape 60"/>
          <p:cNvSpPr>
            <a:spLocks noChangeArrowheads="1"/>
          </p:cNvSpPr>
          <p:nvPr/>
        </p:nvSpPr>
        <p:spPr bwMode="auto">
          <a:xfrm>
            <a:off x="5738813" y="2895600"/>
            <a:ext cx="190500" cy="923925"/>
          </a:xfrm>
          <a:prstGeom prst="can">
            <a:avLst>
              <a:gd name="adj" fmla="val 44211"/>
            </a:avLst>
          </a:prstGeom>
          <a:solidFill>
            <a:srgbClr val="C0C0C0"/>
          </a:solidFill>
          <a:ln w="31750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7" name="AutoShape 63"/>
          <p:cNvSpPr>
            <a:spLocks noChangeArrowheads="1"/>
          </p:cNvSpPr>
          <p:nvPr/>
        </p:nvSpPr>
        <p:spPr bwMode="auto">
          <a:xfrm>
            <a:off x="4191000" y="3170238"/>
            <a:ext cx="523875" cy="487362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8" name="AutoShape 64"/>
          <p:cNvSpPr>
            <a:spLocks noChangeArrowheads="1"/>
          </p:cNvSpPr>
          <p:nvPr/>
        </p:nvSpPr>
        <p:spPr bwMode="auto">
          <a:xfrm>
            <a:off x="4714875" y="3170238"/>
            <a:ext cx="522288" cy="487362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09" name="AutoShape 65"/>
          <p:cNvSpPr>
            <a:spLocks noChangeArrowheads="1"/>
          </p:cNvSpPr>
          <p:nvPr/>
        </p:nvSpPr>
        <p:spPr bwMode="auto">
          <a:xfrm>
            <a:off x="5237163" y="3170238"/>
            <a:ext cx="523875" cy="487362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0" name="AutoShape 67"/>
          <p:cNvSpPr>
            <a:spLocks noChangeArrowheads="1"/>
          </p:cNvSpPr>
          <p:nvPr/>
        </p:nvSpPr>
        <p:spPr bwMode="auto">
          <a:xfrm>
            <a:off x="4191000" y="36068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1" name="AutoShape 68"/>
          <p:cNvSpPr>
            <a:spLocks noChangeArrowheads="1"/>
          </p:cNvSpPr>
          <p:nvPr/>
        </p:nvSpPr>
        <p:spPr bwMode="auto">
          <a:xfrm>
            <a:off x="4714875" y="3606800"/>
            <a:ext cx="522288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2" name="AutoShape 69"/>
          <p:cNvSpPr>
            <a:spLocks noChangeArrowheads="1"/>
          </p:cNvSpPr>
          <p:nvPr/>
        </p:nvSpPr>
        <p:spPr bwMode="auto">
          <a:xfrm>
            <a:off x="5237163" y="36068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3" name="AutoShape 71"/>
          <p:cNvSpPr>
            <a:spLocks noChangeArrowheads="1"/>
          </p:cNvSpPr>
          <p:nvPr/>
        </p:nvSpPr>
        <p:spPr bwMode="auto">
          <a:xfrm>
            <a:off x="4192588" y="40386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4" name="AutoShape 72"/>
          <p:cNvSpPr>
            <a:spLocks noChangeArrowheads="1"/>
          </p:cNvSpPr>
          <p:nvPr/>
        </p:nvSpPr>
        <p:spPr bwMode="auto">
          <a:xfrm>
            <a:off x="4716463" y="4038600"/>
            <a:ext cx="522287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5" name="AutoShape 73"/>
          <p:cNvSpPr>
            <a:spLocks noChangeArrowheads="1"/>
          </p:cNvSpPr>
          <p:nvPr/>
        </p:nvSpPr>
        <p:spPr bwMode="auto">
          <a:xfrm>
            <a:off x="5238750" y="40386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6" name="AutoShape 75"/>
          <p:cNvSpPr>
            <a:spLocks noChangeArrowheads="1"/>
          </p:cNvSpPr>
          <p:nvPr/>
        </p:nvSpPr>
        <p:spPr bwMode="auto">
          <a:xfrm>
            <a:off x="4191000" y="44958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7" name="AutoShape 76"/>
          <p:cNvSpPr>
            <a:spLocks noChangeArrowheads="1"/>
          </p:cNvSpPr>
          <p:nvPr/>
        </p:nvSpPr>
        <p:spPr bwMode="auto">
          <a:xfrm>
            <a:off x="4714875" y="4495800"/>
            <a:ext cx="522288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8" name="AutoShape 77"/>
          <p:cNvSpPr>
            <a:spLocks noChangeArrowheads="1"/>
          </p:cNvSpPr>
          <p:nvPr/>
        </p:nvSpPr>
        <p:spPr bwMode="auto">
          <a:xfrm>
            <a:off x="5237163" y="4495800"/>
            <a:ext cx="523875" cy="487363"/>
          </a:xfrm>
          <a:prstGeom prst="plus">
            <a:avLst>
              <a:gd name="adj" fmla="val 39792"/>
            </a:avLst>
          </a:prstGeom>
          <a:solidFill>
            <a:srgbClr val="C0C0C0"/>
          </a:solidFill>
          <a:ln w="317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9" name="AutoShape 78"/>
          <p:cNvSpPr>
            <a:spLocks/>
          </p:cNvSpPr>
          <p:nvPr/>
        </p:nvSpPr>
        <p:spPr bwMode="auto">
          <a:xfrm rot="-5400000" flipH="1" flipV="1">
            <a:off x="6629400" y="2363788"/>
            <a:ext cx="304800" cy="1524000"/>
          </a:xfrm>
          <a:prstGeom prst="leftBrace">
            <a:avLst>
              <a:gd name="adj1" fmla="val 41667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20" name="Text Box 79"/>
          <p:cNvSpPr txBox="1">
            <a:spLocks noChangeArrowheads="1"/>
          </p:cNvSpPr>
          <p:nvPr/>
        </p:nvSpPr>
        <p:spPr bwMode="auto">
          <a:xfrm>
            <a:off x="6553200" y="2133600"/>
            <a:ext cx="15240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Sarcomere</a:t>
            </a:r>
          </a:p>
        </p:txBody>
      </p:sp>
      <p:cxnSp>
        <p:nvCxnSpPr>
          <p:cNvPr id="12321" name="AutoShape 80"/>
          <p:cNvCxnSpPr>
            <a:cxnSpLocks noChangeShapeType="1"/>
            <a:stCxn id="12320" idx="2"/>
            <a:endCxn id="12319" idx="1"/>
          </p:cNvCxnSpPr>
          <p:nvPr/>
        </p:nvCxnSpPr>
        <p:spPr bwMode="auto">
          <a:xfrm flipH="1">
            <a:off x="6781800" y="2508250"/>
            <a:ext cx="533400" cy="457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12322" name="Text Box 81"/>
          <p:cNvSpPr txBox="1">
            <a:spLocks noChangeArrowheads="1"/>
          </p:cNvSpPr>
          <p:nvPr/>
        </p:nvSpPr>
        <p:spPr bwMode="auto">
          <a:xfrm>
            <a:off x="4818063" y="1524000"/>
            <a:ext cx="1931987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Transverse tubule</a:t>
            </a:r>
          </a:p>
        </p:txBody>
      </p:sp>
      <p:cxnSp>
        <p:nvCxnSpPr>
          <p:cNvPr id="12323" name="AutoShape 82"/>
          <p:cNvCxnSpPr>
            <a:cxnSpLocks noChangeShapeType="1"/>
            <a:stCxn id="12322" idx="2"/>
            <a:endCxn id="12306" idx="0"/>
          </p:cNvCxnSpPr>
          <p:nvPr/>
        </p:nvCxnSpPr>
        <p:spPr bwMode="auto">
          <a:xfrm>
            <a:off x="5784850" y="1898650"/>
            <a:ext cx="49213" cy="1065213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12324" name="Text Box 83"/>
          <p:cNvSpPr txBox="1">
            <a:spLocks noChangeArrowheads="1"/>
          </p:cNvSpPr>
          <p:nvPr/>
        </p:nvSpPr>
        <p:spPr bwMode="auto">
          <a:xfrm>
            <a:off x="228600" y="2209800"/>
            <a:ext cx="38862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dirty="0">
                <a:latin typeface="Arial" charset="0"/>
              </a:rPr>
              <a:t>Sarcoplasmic reticulum stores Ca</a:t>
            </a:r>
            <a:r>
              <a:rPr lang="en-US" sz="1700" baseline="30000" dirty="0">
                <a:latin typeface="Arial" charset="0"/>
              </a:rPr>
              <a:t>++</a:t>
            </a:r>
          </a:p>
        </p:txBody>
      </p:sp>
      <p:cxnSp>
        <p:nvCxnSpPr>
          <p:cNvPr id="12325" name="AutoShape 84"/>
          <p:cNvCxnSpPr>
            <a:cxnSpLocks noChangeShapeType="1"/>
            <a:stCxn id="12324" idx="3"/>
            <a:endCxn id="12308" idx="0"/>
          </p:cNvCxnSpPr>
          <p:nvPr/>
        </p:nvCxnSpPr>
        <p:spPr bwMode="auto">
          <a:xfrm>
            <a:off x="4122738" y="2393950"/>
            <a:ext cx="854075" cy="760413"/>
          </a:xfrm>
          <a:prstGeom prst="bentConnector2">
            <a:avLst/>
          </a:prstGeom>
          <a:noFill/>
          <a:ln w="15875">
            <a:solidFill>
              <a:schemeClr val="tx1"/>
            </a:solidFill>
            <a:miter lim="800000"/>
            <a:headEnd/>
            <a:tailEnd type="stealth" w="med" len="lg"/>
          </a:ln>
        </p:spPr>
      </p:cxnSp>
      <p:sp>
        <p:nvSpPr>
          <p:cNvPr id="12326" name="Text Box 85"/>
          <p:cNvSpPr txBox="1">
            <a:spLocks noChangeArrowheads="1"/>
          </p:cNvSpPr>
          <p:nvPr/>
        </p:nvSpPr>
        <p:spPr bwMode="auto">
          <a:xfrm>
            <a:off x="381000" y="973138"/>
            <a:ext cx="3292475" cy="88423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During excitation extracellular Ca</a:t>
            </a:r>
            <a:r>
              <a:rPr lang="en-US" sz="1700" baseline="30000">
                <a:latin typeface="Arial" charset="0"/>
              </a:rPr>
              <a:t>++</a:t>
            </a:r>
            <a:r>
              <a:rPr lang="en-US" sz="1700">
                <a:latin typeface="Arial" charset="0"/>
              </a:rPr>
              <a:t> enters myocytes via transverse tubules</a:t>
            </a:r>
          </a:p>
        </p:txBody>
      </p:sp>
      <p:grpSp>
        <p:nvGrpSpPr>
          <p:cNvPr id="12327" name="Group 86"/>
          <p:cNvGrpSpPr>
            <a:grpSpLocks/>
          </p:cNvGrpSpPr>
          <p:nvPr/>
        </p:nvGrpSpPr>
        <p:grpSpPr bwMode="auto">
          <a:xfrm>
            <a:off x="7086600" y="4953000"/>
            <a:ext cx="920750" cy="976313"/>
            <a:chOff x="4464" y="3120"/>
            <a:chExt cx="580" cy="615"/>
          </a:xfrm>
        </p:grpSpPr>
        <p:sp>
          <p:nvSpPr>
            <p:cNvPr id="12328" name="Text Box 87"/>
            <p:cNvSpPr txBox="1">
              <a:spLocks noChangeArrowheads="1"/>
            </p:cNvSpPr>
            <p:nvPr/>
          </p:nvSpPr>
          <p:spPr bwMode="auto">
            <a:xfrm>
              <a:off x="4464" y="3504"/>
              <a:ext cx="58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Cytosol</a:t>
              </a:r>
            </a:p>
          </p:txBody>
        </p:sp>
        <p:sp>
          <p:nvSpPr>
            <p:cNvPr id="12329" name="Line 88"/>
            <p:cNvSpPr>
              <a:spLocks noChangeShapeType="1"/>
            </p:cNvSpPr>
            <p:nvPr/>
          </p:nvSpPr>
          <p:spPr bwMode="auto">
            <a:xfrm flipH="1" flipV="1">
              <a:off x="4608" y="3120"/>
              <a:ext cx="96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2"/>
          <p:cNvSpPr>
            <a:spLocks noGrp="1" noChangeArrowheads="1"/>
          </p:cNvSpPr>
          <p:nvPr>
            <p:ph type="title"/>
          </p:nvPr>
        </p:nvSpPr>
        <p:spPr>
          <a:xfrm>
            <a:off x="2819400" y="76200"/>
            <a:ext cx="3352800" cy="3810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z="1800" smtClean="0"/>
              <a:t>Excitation contraction coupling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381000" y="228600"/>
            <a:ext cx="8321675" cy="6323013"/>
            <a:chOff x="381000" y="228600"/>
            <a:chExt cx="8321675" cy="6323013"/>
          </a:xfrm>
        </p:grpSpPr>
        <p:sp>
          <p:nvSpPr>
            <p:cNvPr id="13329" name="AutoShape 5"/>
            <p:cNvSpPr>
              <a:spLocks noChangeArrowheads="1"/>
            </p:cNvSpPr>
            <p:nvPr/>
          </p:nvSpPr>
          <p:spPr bwMode="auto">
            <a:xfrm>
              <a:off x="704850" y="1752600"/>
              <a:ext cx="1071563" cy="4183062"/>
            </a:xfrm>
            <a:prstGeom prst="can">
              <a:avLst>
                <a:gd name="adj" fmla="val 48290"/>
              </a:avLst>
            </a:prstGeom>
            <a:solidFill>
              <a:srgbClr val="DDDDDD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6" name="Text Box 6"/>
            <p:cNvSpPr txBox="1">
              <a:spLocks noChangeArrowheads="1"/>
            </p:cNvSpPr>
            <p:nvPr/>
          </p:nvSpPr>
          <p:spPr bwMode="auto">
            <a:xfrm>
              <a:off x="679450" y="228600"/>
              <a:ext cx="9937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T-tubule</a:t>
              </a:r>
            </a:p>
          </p:txBody>
        </p:sp>
        <p:cxnSp>
          <p:nvCxnSpPr>
            <p:cNvPr id="13317" name="AutoShape 7"/>
            <p:cNvCxnSpPr>
              <a:cxnSpLocks noChangeShapeType="1"/>
              <a:stCxn id="13316" idx="2"/>
              <a:endCxn id="13329" idx="1"/>
            </p:cNvCxnSpPr>
            <p:nvPr/>
          </p:nvCxnSpPr>
          <p:spPr bwMode="auto">
            <a:xfrm>
              <a:off x="1176338" y="603250"/>
              <a:ext cx="65087" cy="114141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sp>
          <p:nvSpPr>
            <p:cNvPr id="13318" name="Text Box 9"/>
            <p:cNvSpPr txBox="1">
              <a:spLocks noChangeArrowheads="1"/>
            </p:cNvSpPr>
            <p:nvPr/>
          </p:nvSpPr>
          <p:spPr bwMode="auto">
            <a:xfrm>
              <a:off x="2198688" y="641350"/>
              <a:ext cx="1887537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Extracellular 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3319" name="Text Box 43"/>
            <p:cNvSpPr txBox="1">
              <a:spLocks noChangeArrowheads="1"/>
            </p:cNvSpPr>
            <p:nvPr/>
          </p:nvSpPr>
          <p:spPr bwMode="auto">
            <a:xfrm>
              <a:off x="7613650" y="825500"/>
              <a:ext cx="6540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3321" name="Text Box 46"/>
            <p:cNvSpPr txBox="1">
              <a:spLocks noChangeArrowheads="1"/>
            </p:cNvSpPr>
            <p:nvPr/>
          </p:nvSpPr>
          <p:spPr bwMode="auto">
            <a:xfrm>
              <a:off x="7080250" y="825500"/>
              <a:ext cx="6096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Na</a:t>
              </a:r>
              <a:r>
                <a:rPr lang="en-US" sz="1700" baseline="30000">
                  <a:latin typeface="Arial" charset="0"/>
                </a:rPr>
                <a:t>+</a:t>
              </a:r>
            </a:p>
          </p:txBody>
        </p:sp>
        <p:sp>
          <p:nvSpPr>
            <p:cNvPr id="13326" name="AutoShape 4"/>
            <p:cNvSpPr>
              <a:spLocks noChangeArrowheads="1"/>
            </p:cNvSpPr>
            <p:nvPr/>
          </p:nvSpPr>
          <p:spPr bwMode="auto">
            <a:xfrm>
              <a:off x="1787525" y="1652588"/>
              <a:ext cx="6740525" cy="4354512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7" name="AutoShape 2"/>
            <p:cNvSpPr>
              <a:spLocks noChangeArrowheads="1"/>
            </p:cNvSpPr>
            <p:nvPr/>
          </p:nvSpPr>
          <p:spPr bwMode="auto">
            <a:xfrm>
              <a:off x="2446338" y="2678113"/>
              <a:ext cx="2252663" cy="11096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8" name="Oval 3"/>
            <p:cNvSpPr>
              <a:spLocks noChangeArrowheads="1"/>
            </p:cNvSpPr>
            <p:nvPr/>
          </p:nvSpPr>
          <p:spPr bwMode="auto">
            <a:xfrm>
              <a:off x="4514850" y="3008313"/>
              <a:ext cx="584200" cy="5334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330" name="Text Box 8"/>
            <p:cNvSpPr txBox="1">
              <a:spLocks noChangeArrowheads="1"/>
            </p:cNvSpPr>
            <p:nvPr/>
          </p:nvSpPr>
          <p:spPr bwMode="auto">
            <a:xfrm>
              <a:off x="849313" y="2568575"/>
              <a:ext cx="674688" cy="36671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3331" name="Text Box 10"/>
            <p:cNvSpPr txBox="1">
              <a:spLocks noChangeArrowheads="1"/>
            </p:cNvSpPr>
            <p:nvPr/>
          </p:nvSpPr>
          <p:spPr bwMode="auto">
            <a:xfrm>
              <a:off x="2940050" y="3103563"/>
              <a:ext cx="1249363" cy="350837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 </a:t>
              </a:r>
              <a:r>
                <a:rPr lang="en-US" sz="1700">
                  <a:latin typeface="Arial" charset="0"/>
                </a:rPr>
                <a:t>stores</a:t>
              </a:r>
            </a:p>
          </p:txBody>
        </p:sp>
        <p:sp>
          <p:nvSpPr>
            <p:cNvPr id="13332" name="Text Box 11"/>
            <p:cNvSpPr txBox="1">
              <a:spLocks noChangeArrowheads="1"/>
            </p:cNvSpPr>
            <p:nvPr/>
          </p:nvSpPr>
          <p:spPr bwMode="auto">
            <a:xfrm>
              <a:off x="2203450" y="4102100"/>
              <a:ext cx="65405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3333" name="AutoShape 13"/>
            <p:cNvSpPr>
              <a:spLocks noChangeArrowheads="1"/>
            </p:cNvSpPr>
            <p:nvPr/>
          </p:nvSpPr>
          <p:spPr bwMode="auto">
            <a:xfrm rot="16200000">
              <a:off x="1617663" y="2946400"/>
              <a:ext cx="341312" cy="658813"/>
            </a:xfrm>
            <a:prstGeom prst="can">
              <a:avLst>
                <a:gd name="adj" fmla="val 33681"/>
              </a:avLst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5" name="Text Box 15"/>
            <p:cNvSpPr txBox="1">
              <a:spLocks noChangeArrowheads="1"/>
            </p:cNvSpPr>
            <p:nvPr/>
          </p:nvSpPr>
          <p:spPr bwMode="auto">
            <a:xfrm>
              <a:off x="2432050" y="1905000"/>
              <a:ext cx="27305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Ryanodine receptor</a:t>
              </a:r>
            </a:p>
            <a:p>
              <a:pPr eaLnBrk="0" hangingPunct="0"/>
              <a:r>
                <a:rPr lang="en-US" sz="1700">
                  <a:latin typeface="Arial" charset="0"/>
                </a:rPr>
                <a:t>(SR Ca</a:t>
              </a:r>
              <a:r>
                <a:rPr lang="en-US" sz="1700" baseline="30000">
                  <a:latin typeface="Arial" charset="0"/>
                </a:rPr>
                <a:t>++</a:t>
              </a:r>
              <a:r>
                <a:rPr lang="en-US" sz="1700">
                  <a:latin typeface="Arial" charset="0"/>
                </a:rPr>
                <a:t> release channel)</a:t>
              </a:r>
            </a:p>
          </p:txBody>
        </p:sp>
        <p:cxnSp>
          <p:nvCxnSpPr>
            <p:cNvPr id="13337" name="AutoShape 17"/>
            <p:cNvCxnSpPr>
              <a:cxnSpLocks noChangeShapeType="1"/>
              <a:stCxn id="13330" idx="2"/>
              <a:endCxn id="13334" idx="2"/>
            </p:cNvCxnSpPr>
            <p:nvPr/>
          </p:nvCxnSpPr>
          <p:spPr bwMode="auto">
            <a:xfrm rot="16200000" flipH="1">
              <a:off x="1624013" y="2506663"/>
              <a:ext cx="333375" cy="1206500"/>
            </a:xfrm>
            <a:prstGeom prst="curvedConnector4">
              <a:avLst>
                <a:gd name="adj1" fmla="val 108174"/>
                <a:gd name="adj2" fmla="val 82836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3338" name="AutoShape 18"/>
            <p:cNvCxnSpPr>
              <a:cxnSpLocks noChangeShapeType="1"/>
              <a:stCxn id="13334" idx="0"/>
              <a:endCxn id="13331" idx="1"/>
            </p:cNvCxnSpPr>
            <p:nvPr/>
          </p:nvCxnSpPr>
          <p:spPr bwMode="auto">
            <a:xfrm>
              <a:off x="2619375" y="3275013"/>
              <a:ext cx="32067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13339" name="AutoShape 19"/>
            <p:cNvCxnSpPr>
              <a:cxnSpLocks noChangeShapeType="1"/>
              <a:stCxn id="13331" idx="1"/>
              <a:endCxn id="13332" idx="1"/>
            </p:cNvCxnSpPr>
            <p:nvPr/>
          </p:nvCxnSpPr>
          <p:spPr bwMode="auto">
            <a:xfrm rot="10800000" flipV="1">
              <a:off x="2195513" y="3279775"/>
              <a:ext cx="744538" cy="1006475"/>
            </a:xfrm>
            <a:prstGeom prst="curvedConnector3">
              <a:avLst>
                <a:gd name="adj1" fmla="val 12963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sp>
          <p:nvSpPr>
            <p:cNvPr id="13340" name="Text Box 20"/>
            <p:cNvSpPr txBox="1">
              <a:spLocks noChangeArrowheads="1"/>
            </p:cNvSpPr>
            <p:nvPr/>
          </p:nvSpPr>
          <p:spPr bwMode="auto">
            <a:xfrm>
              <a:off x="2670175" y="5260975"/>
              <a:ext cx="253682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Contractile mechanism                                                                       </a:t>
              </a:r>
            </a:p>
          </p:txBody>
        </p:sp>
        <p:cxnSp>
          <p:nvCxnSpPr>
            <p:cNvPr id="13341" name="AutoShape 21"/>
            <p:cNvCxnSpPr>
              <a:cxnSpLocks noChangeShapeType="1"/>
              <a:stCxn id="13332" idx="3"/>
              <a:endCxn id="13374" idx="0"/>
            </p:cNvCxnSpPr>
            <p:nvPr/>
          </p:nvCxnSpPr>
          <p:spPr bwMode="auto">
            <a:xfrm>
              <a:off x="2865438" y="4286250"/>
              <a:ext cx="1063625" cy="347662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grpSp>
          <p:nvGrpSpPr>
            <p:cNvPr id="13342" name="Group 23"/>
            <p:cNvGrpSpPr>
              <a:grpSpLocks/>
            </p:cNvGrpSpPr>
            <p:nvPr/>
          </p:nvGrpSpPr>
          <p:grpSpPr bwMode="auto">
            <a:xfrm>
              <a:off x="5867400" y="3810001"/>
              <a:ext cx="2835275" cy="2479675"/>
              <a:chOff x="3892" y="2408"/>
              <a:chExt cx="1786" cy="1562"/>
            </a:xfrm>
          </p:grpSpPr>
          <p:sp>
            <p:nvSpPr>
              <p:cNvPr id="13402" name="Rectangle 24"/>
              <p:cNvSpPr>
                <a:spLocks noChangeArrowheads="1"/>
              </p:cNvSpPr>
              <p:nvPr/>
            </p:nvSpPr>
            <p:spPr bwMode="auto">
              <a:xfrm>
                <a:off x="3892" y="2408"/>
                <a:ext cx="1786" cy="155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403" name="Rectangle 25"/>
              <p:cNvSpPr>
                <a:spLocks noChangeArrowheads="1"/>
              </p:cNvSpPr>
              <p:nvPr/>
            </p:nvSpPr>
            <p:spPr bwMode="auto">
              <a:xfrm>
                <a:off x="3984" y="2625"/>
                <a:ext cx="336" cy="221"/>
              </a:xfrm>
              <a:prstGeom prst="rect">
                <a:avLst/>
              </a:prstGeom>
              <a:solidFill>
                <a:srgbClr val="FFFFFF"/>
              </a:solidFill>
              <a:ln w="15875">
                <a:noFill/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en-US" sz="1700">
                    <a:latin typeface="Arial" charset="0"/>
                  </a:rPr>
                  <a:t>AP</a:t>
                </a:r>
              </a:p>
            </p:txBody>
          </p:sp>
          <p:sp>
            <p:nvSpPr>
              <p:cNvPr id="13404" name="Freeform 26"/>
              <p:cNvSpPr>
                <a:spLocks/>
              </p:cNvSpPr>
              <p:nvPr/>
            </p:nvSpPr>
            <p:spPr bwMode="auto">
              <a:xfrm>
                <a:off x="3984" y="3024"/>
                <a:ext cx="1506" cy="703"/>
              </a:xfrm>
              <a:custGeom>
                <a:avLst/>
                <a:gdLst>
                  <a:gd name="T0" fmla="*/ 0 w 2784"/>
                  <a:gd name="T1" fmla="*/ 39 h 1440"/>
                  <a:gd name="T2" fmla="*/ 6 w 2784"/>
                  <a:gd name="T3" fmla="*/ 19 h 1440"/>
                  <a:gd name="T4" fmla="*/ 16 w 2784"/>
                  <a:gd name="T5" fmla="*/ 4 h 1440"/>
                  <a:gd name="T6" fmla="*/ 27 w 2784"/>
                  <a:gd name="T7" fmla="*/ 0 h 1440"/>
                  <a:gd name="T8" fmla="*/ 35 w 2784"/>
                  <a:gd name="T9" fmla="*/ 4 h 1440"/>
                  <a:gd name="T10" fmla="*/ 47 w 2784"/>
                  <a:gd name="T11" fmla="*/ 19 h 1440"/>
                  <a:gd name="T12" fmla="*/ 58 w 2784"/>
                  <a:gd name="T13" fmla="*/ 30 h 1440"/>
                  <a:gd name="T14" fmla="*/ 69 w 2784"/>
                  <a:gd name="T15" fmla="*/ 36 h 1440"/>
                  <a:gd name="T16" fmla="*/ 96 w 2784"/>
                  <a:gd name="T17" fmla="*/ 39 h 1440"/>
                  <a:gd name="T18" fmla="*/ 129 w 2784"/>
                  <a:gd name="T19" fmla="*/ 40 h 14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84"/>
                  <a:gd name="T31" fmla="*/ 0 h 1440"/>
                  <a:gd name="T32" fmla="*/ 2784 w 2784"/>
                  <a:gd name="T33" fmla="*/ 1440 h 14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84" h="1440">
                    <a:moveTo>
                      <a:pt x="0" y="1392"/>
                    </a:moveTo>
                    <a:cubicBezTo>
                      <a:pt x="44" y="1136"/>
                      <a:pt x="88" y="880"/>
                      <a:pt x="144" y="672"/>
                    </a:cubicBezTo>
                    <a:cubicBezTo>
                      <a:pt x="200" y="464"/>
                      <a:pt x="264" y="256"/>
                      <a:pt x="336" y="144"/>
                    </a:cubicBezTo>
                    <a:cubicBezTo>
                      <a:pt x="408" y="32"/>
                      <a:pt x="504" y="0"/>
                      <a:pt x="576" y="0"/>
                    </a:cubicBezTo>
                    <a:cubicBezTo>
                      <a:pt x="648" y="0"/>
                      <a:pt x="696" y="32"/>
                      <a:pt x="768" y="144"/>
                    </a:cubicBezTo>
                    <a:cubicBezTo>
                      <a:pt x="840" y="256"/>
                      <a:pt x="928" y="512"/>
                      <a:pt x="1008" y="672"/>
                    </a:cubicBezTo>
                    <a:cubicBezTo>
                      <a:pt x="1088" y="832"/>
                      <a:pt x="1168" y="1000"/>
                      <a:pt x="1248" y="1104"/>
                    </a:cubicBezTo>
                    <a:cubicBezTo>
                      <a:pt x="1328" y="1208"/>
                      <a:pt x="1352" y="1248"/>
                      <a:pt x="1488" y="1296"/>
                    </a:cubicBezTo>
                    <a:cubicBezTo>
                      <a:pt x="1624" y="1344"/>
                      <a:pt x="1848" y="1368"/>
                      <a:pt x="2064" y="1392"/>
                    </a:cubicBezTo>
                    <a:cubicBezTo>
                      <a:pt x="2280" y="1416"/>
                      <a:pt x="2664" y="1432"/>
                      <a:pt x="2784" y="1440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405" name="Freeform 27"/>
              <p:cNvSpPr>
                <a:spLocks/>
              </p:cNvSpPr>
              <p:nvPr/>
            </p:nvSpPr>
            <p:spPr bwMode="auto">
              <a:xfrm>
                <a:off x="3984" y="3043"/>
                <a:ext cx="1532" cy="684"/>
              </a:xfrm>
              <a:custGeom>
                <a:avLst/>
                <a:gdLst>
                  <a:gd name="T0" fmla="*/ 0 w 2832"/>
                  <a:gd name="T1" fmla="*/ 38 h 1400"/>
                  <a:gd name="T2" fmla="*/ 16 w 2832"/>
                  <a:gd name="T3" fmla="*/ 32 h 1400"/>
                  <a:gd name="T4" fmla="*/ 22 w 2832"/>
                  <a:gd name="T5" fmla="*/ 27 h 1400"/>
                  <a:gd name="T6" fmla="*/ 34 w 2832"/>
                  <a:gd name="T7" fmla="*/ 16 h 1400"/>
                  <a:gd name="T8" fmla="*/ 47 w 2832"/>
                  <a:gd name="T9" fmla="*/ 3 h 1400"/>
                  <a:gd name="T10" fmla="*/ 56 w 2832"/>
                  <a:gd name="T11" fmla="*/ 0 h 1400"/>
                  <a:gd name="T12" fmla="*/ 62 w 2832"/>
                  <a:gd name="T13" fmla="*/ 4 h 1400"/>
                  <a:gd name="T14" fmla="*/ 75 w 2832"/>
                  <a:gd name="T15" fmla="*/ 19 h 1400"/>
                  <a:gd name="T16" fmla="*/ 89 w 2832"/>
                  <a:gd name="T17" fmla="*/ 32 h 1400"/>
                  <a:gd name="T18" fmla="*/ 131 w 2832"/>
                  <a:gd name="T19" fmla="*/ 39 h 14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32"/>
                  <a:gd name="T31" fmla="*/ 0 h 1400"/>
                  <a:gd name="T32" fmla="*/ 2832 w 2832"/>
                  <a:gd name="T33" fmla="*/ 1400 h 14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32" h="1400">
                    <a:moveTo>
                      <a:pt x="0" y="1352"/>
                    </a:moveTo>
                    <a:cubicBezTo>
                      <a:pt x="128" y="1288"/>
                      <a:pt x="256" y="1224"/>
                      <a:pt x="336" y="1160"/>
                    </a:cubicBezTo>
                    <a:cubicBezTo>
                      <a:pt x="416" y="1096"/>
                      <a:pt x="416" y="1064"/>
                      <a:pt x="480" y="968"/>
                    </a:cubicBezTo>
                    <a:cubicBezTo>
                      <a:pt x="544" y="872"/>
                      <a:pt x="632" y="728"/>
                      <a:pt x="720" y="584"/>
                    </a:cubicBezTo>
                    <a:cubicBezTo>
                      <a:pt x="808" y="440"/>
                      <a:pt x="928" y="200"/>
                      <a:pt x="1008" y="104"/>
                    </a:cubicBezTo>
                    <a:cubicBezTo>
                      <a:pt x="1088" y="8"/>
                      <a:pt x="1144" y="0"/>
                      <a:pt x="1200" y="8"/>
                    </a:cubicBezTo>
                    <a:cubicBezTo>
                      <a:pt x="1256" y="16"/>
                      <a:pt x="1275" y="40"/>
                      <a:pt x="1344" y="152"/>
                    </a:cubicBezTo>
                    <a:cubicBezTo>
                      <a:pt x="1413" y="264"/>
                      <a:pt x="1520" y="511"/>
                      <a:pt x="1616" y="679"/>
                    </a:cubicBezTo>
                    <a:cubicBezTo>
                      <a:pt x="1712" y="847"/>
                      <a:pt x="1717" y="1040"/>
                      <a:pt x="1920" y="1160"/>
                    </a:cubicBezTo>
                    <a:cubicBezTo>
                      <a:pt x="2123" y="1280"/>
                      <a:pt x="2680" y="1360"/>
                      <a:pt x="2832" y="1400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406" name="Freeform 28"/>
              <p:cNvSpPr>
                <a:spLocks/>
              </p:cNvSpPr>
              <p:nvPr/>
            </p:nvSpPr>
            <p:spPr bwMode="auto">
              <a:xfrm>
                <a:off x="3984" y="3006"/>
                <a:ext cx="809" cy="721"/>
              </a:xfrm>
              <a:custGeom>
                <a:avLst/>
                <a:gdLst>
                  <a:gd name="T0" fmla="*/ 1 w 1496"/>
                  <a:gd name="T1" fmla="*/ 41 h 1477"/>
                  <a:gd name="T2" fmla="*/ 1 w 1496"/>
                  <a:gd name="T3" fmla="*/ 28 h 1477"/>
                  <a:gd name="T4" fmla="*/ 1 w 1496"/>
                  <a:gd name="T5" fmla="*/ 18 h 1477"/>
                  <a:gd name="T6" fmla="*/ 1 w 1496"/>
                  <a:gd name="T7" fmla="*/ 2 h 1477"/>
                  <a:gd name="T8" fmla="*/ 3 w 1496"/>
                  <a:gd name="T9" fmla="*/ 4 h 1477"/>
                  <a:gd name="T10" fmla="*/ 5 w 1496"/>
                  <a:gd name="T11" fmla="*/ 2 h 1477"/>
                  <a:gd name="T12" fmla="*/ 11 w 1496"/>
                  <a:gd name="T13" fmla="*/ 4 h 1477"/>
                  <a:gd name="T14" fmla="*/ 16 w 1496"/>
                  <a:gd name="T15" fmla="*/ 6 h 1477"/>
                  <a:gd name="T16" fmla="*/ 21 w 1496"/>
                  <a:gd name="T17" fmla="*/ 12 h 1477"/>
                  <a:gd name="T18" fmla="*/ 25 w 1496"/>
                  <a:gd name="T19" fmla="*/ 20 h 1477"/>
                  <a:gd name="T20" fmla="*/ 29 w 1496"/>
                  <a:gd name="T21" fmla="*/ 30 h 1477"/>
                  <a:gd name="T22" fmla="*/ 31 w 1496"/>
                  <a:gd name="T23" fmla="*/ 37 h 1477"/>
                  <a:gd name="T24" fmla="*/ 32 w 1496"/>
                  <a:gd name="T25" fmla="*/ 39 h 1477"/>
                  <a:gd name="T26" fmla="*/ 32 w 1496"/>
                  <a:gd name="T27" fmla="*/ 39 h 1477"/>
                  <a:gd name="T28" fmla="*/ 32 w 1496"/>
                  <a:gd name="T29" fmla="*/ 39 h 1477"/>
                  <a:gd name="T30" fmla="*/ 32 w 1496"/>
                  <a:gd name="T31" fmla="*/ 40 h 1477"/>
                  <a:gd name="T32" fmla="*/ 32 w 1496"/>
                  <a:gd name="T33" fmla="*/ 40 h 1477"/>
                  <a:gd name="T34" fmla="*/ 37 w 1496"/>
                  <a:gd name="T35" fmla="*/ 40 h 1477"/>
                  <a:gd name="T36" fmla="*/ 63 w 1496"/>
                  <a:gd name="T37" fmla="*/ 40 h 1477"/>
                  <a:gd name="T38" fmla="*/ 69 w 1496"/>
                  <a:gd name="T39" fmla="*/ 40 h 147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96"/>
                  <a:gd name="T61" fmla="*/ 0 h 1477"/>
                  <a:gd name="T62" fmla="*/ 1496 w 1496"/>
                  <a:gd name="T63" fmla="*/ 1477 h 147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96" h="1477">
                    <a:moveTo>
                      <a:pt x="8" y="1477"/>
                    </a:moveTo>
                    <a:cubicBezTo>
                      <a:pt x="8" y="1400"/>
                      <a:pt x="10" y="1156"/>
                      <a:pt x="11" y="1017"/>
                    </a:cubicBezTo>
                    <a:cubicBezTo>
                      <a:pt x="12" y="878"/>
                      <a:pt x="12" y="800"/>
                      <a:pt x="11" y="645"/>
                    </a:cubicBezTo>
                    <a:cubicBezTo>
                      <a:pt x="10" y="490"/>
                      <a:pt x="0" y="170"/>
                      <a:pt x="8" y="85"/>
                    </a:cubicBezTo>
                    <a:cubicBezTo>
                      <a:pt x="16" y="0"/>
                      <a:pt x="40" y="133"/>
                      <a:pt x="56" y="133"/>
                    </a:cubicBezTo>
                    <a:cubicBezTo>
                      <a:pt x="72" y="133"/>
                      <a:pt x="72" y="85"/>
                      <a:pt x="104" y="85"/>
                    </a:cubicBezTo>
                    <a:cubicBezTo>
                      <a:pt x="136" y="85"/>
                      <a:pt x="208" y="109"/>
                      <a:pt x="248" y="133"/>
                    </a:cubicBezTo>
                    <a:cubicBezTo>
                      <a:pt x="288" y="157"/>
                      <a:pt x="312" y="181"/>
                      <a:pt x="344" y="229"/>
                    </a:cubicBezTo>
                    <a:cubicBezTo>
                      <a:pt x="376" y="277"/>
                      <a:pt x="408" y="341"/>
                      <a:pt x="440" y="421"/>
                    </a:cubicBezTo>
                    <a:cubicBezTo>
                      <a:pt x="472" y="501"/>
                      <a:pt x="504" y="597"/>
                      <a:pt x="536" y="709"/>
                    </a:cubicBezTo>
                    <a:cubicBezTo>
                      <a:pt x="568" y="821"/>
                      <a:pt x="608" y="989"/>
                      <a:pt x="632" y="1093"/>
                    </a:cubicBezTo>
                    <a:cubicBezTo>
                      <a:pt x="656" y="1197"/>
                      <a:pt x="670" y="1283"/>
                      <a:pt x="680" y="1333"/>
                    </a:cubicBezTo>
                    <a:cubicBezTo>
                      <a:pt x="690" y="1383"/>
                      <a:pt x="691" y="1383"/>
                      <a:pt x="694" y="1396"/>
                    </a:cubicBezTo>
                    <a:cubicBezTo>
                      <a:pt x="697" y="1409"/>
                      <a:pt x="696" y="1407"/>
                      <a:pt x="696" y="1409"/>
                    </a:cubicBezTo>
                    <a:cubicBezTo>
                      <a:pt x="696" y="1411"/>
                      <a:pt x="694" y="1408"/>
                      <a:pt x="694" y="1410"/>
                    </a:cubicBezTo>
                    <a:cubicBezTo>
                      <a:pt x="694" y="1412"/>
                      <a:pt x="695" y="1417"/>
                      <a:pt x="696" y="1419"/>
                    </a:cubicBezTo>
                    <a:cubicBezTo>
                      <a:pt x="697" y="1421"/>
                      <a:pt x="683" y="1423"/>
                      <a:pt x="702" y="1424"/>
                    </a:cubicBezTo>
                    <a:cubicBezTo>
                      <a:pt x="721" y="1425"/>
                      <a:pt x="703" y="1424"/>
                      <a:pt x="812" y="1425"/>
                    </a:cubicBezTo>
                    <a:cubicBezTo>
                      <a:pt x="921" y="1426"/>
                      <a:pt x="1243" y="1429"/>
                      <a:pt x="1357" y="1430"/>
                    </a:cubicBezTo>
                    <a:cubicBezTo>
                      <a:pt x="1471" y="1431"/>
                      <a:pt x="1467" y="1429"/>
                      <a:pt x="1496" y="1429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407" name="Line 29"/>
              <p:cNvSpPr>
                <a:spLocks noChangeShapeType="1"/>
              </p:cNvSpPr>
              <p:nvPr/>
            </p:nvSpPr>
            <p:spPr bwMode="auto">
              <a:xfrm>
                <a:off x="4014" y="3749"/>
                <a:ext cx="28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408" name="Text Box 30"/>
              <p:cNvSpPr txBox="1">
                <a:spLocks noChangeArrowheads="1"/>
              </p:cNvSpPr>
              <p:nvPr/>
            </p:nvSpPr>
            <p:spPr bwMode="auto">
              <a:xfrm>
                <a:off x="3984" y="3749"/>
                <a:ext cx="740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>
                    <a:latin typeface="Arial" charset="0"/>
                  </a:rPr>
                  <a:t>200 msec</a:t>
                </a:r>
              </a:p>
            </p:txBody>
          </p:sp>
          <p:sp>
            <p:nvSpPr>
              <p:cNvPr id="13409" name="Rectangle 31"/>
              <p:cNvSpPr>
                <a:spLocks noChangeArrowheads="1"/>
              </p:cNvSpPr>
              <p:nvPr/>
            </p:nvSpPr>
            <p:spPr bwMode="auto">
              <a:xfrm>
                <a:off x="4283" y="2457"/>
                <a:ext cx="459" cy="384"/>
              </a:xfrm>
              <a:prstGeom prst="rect">
                <a:avLst/>
              </a:prstGeom>
              <a:solidFill>
                <a:srgbClr val="FFFFFF"/>
              </a:solidFill>
              <a:ln w="15875">
                <a:noFill/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en-US" sz="1700">
                    <a:latin typeface="Arial" charset="0"/>
                  </a:rPr>
                  <a:t>Ca</a:t>
                </a:r>
                <a:r>
                  <a:rPr lang="en-US" sz="1700" baseline="30000">
                    <a:latin typeface="Arial" charset="0"/>
                  </a:rPr>
                  <a:t>++</a:t>
                </a:r>
                <a:r>
                  <a:rPr lang="en-US" sz="1700">
                    <a:latin typeface="Arial" charset="0"/>
                  </a:rPr>
                  <a:t> influx</a:t>
                </a:r>
              </a:p>
            </p:txBody>
          </p:sp>
          <p:sp>
            <p:nvSpPr>
              <p:cNvPr id="13410" name="Rectangle 32"/>
              <p:cNvSpPr>
                <a:spLocks noChangeArrowheads="1"/>
              </p:cNvSpPr>
              <p:nvPr/>
            </p:nvSpPr>
            <p:spPr bwMode="auto">
              <a:xfrm>
                <a:off x="4752" y="2625"/>
                <a:ext cx="864" cy="221"/>
              </a:xfrm>
              <a:prstGeom prst="rect">
                <a:avLst/>
              </a:prstGeom>
              <a:solidFill>
                <a:srgbClr val="FFFFFF"/>
              </a:solidFill>
              <a:ln w="15875">
                <a:noFill/>
                <a:miter lim="800000"/>
                <a:headEnd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en-US" sz="1700">
                    <a:latin typeface="Arial" charset="0"/>
                  </a:rPr>
                  <a:t>contraction</a:t>
                </a:r>
              </a:p>
            </p:txBody>
          </p:sp>
          <p:cxnSp>
            <p:nvCxnSpPr>
              <p:cNvPr id="13411" name="AutoShape 33"/>
              <p:cNvCxnSpPr>
                <a:cxnSpLocks noChangeShapeType="1"/>
                <a:stCxn id="13403" idx="2"/>
                <a:endCxn id="13406" idx="6"/>
              </p:cNvCxnSpPr>
              <p:nvPr/>
            </p:nvCxnSpPr>
            <p:spPr bwMode="auto">
              <a:xfrm flipH="1">
                <a:off x="4118" y="2851"/>
                <a:ext cx="34" cy="215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13412" name="AutoShape 34"/>
              <p:cNvCxnSpPr>
                <a:cxnSpLocks noChangeShapeType="1"/>
                <a:stCxn id="13409" idx="2"/>
                <a:endCxn id="13404" idx="4"/>
              </p:cNvCxnSpPr>
              <p:nvPr/>
            </p:nvCxnSpPr>
            <p:spPr bwMode="auto">
              <a:xfrm flipH="1">
                <a:off x="4394" y="2851"/>
                <a:ext cx="119" cy="243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med" len="lg"/>
              </a:ln>
            </p:spPr>
          </p:cxnSp>
          <p:cxnSp>
            <p:nvCxnSpPr>
              <p:cNvPr id="13413" name="AutoShape 35"/>
              <p:cNvCxnSpPr>
                <a:cxnSpLocks noChangeShapeType="1"/>
                <a:stCxn id="13410" idx="2"/>
                <a:endCxn id="13405" idx="7"/>
              </p:cNvCxnSpPr>
              <p:nvPr/>
            </p:nvCxnSpPr>
            <p:spPr bwMode="auto">
              <a:xfrm flipH="1">
                <a:off x="4863" y="2851"/>
                <a:ext cx="321" cy="52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med" len="lg"/>
              </a:ln>
            </p:spPr>
          </p:cxnSp>
        </p:grpSp>
        <p:cxnSp>
          <p:nvCxnSpPr>
            <p:cNvPr id="13343" name="AutoShape 36"/>
            <p:cNvCxnSpPr>
              <a:cxnSpLocks noChangeShapeType="1"/>
              <a:stCxn id="13374" idx="0"/>
              <a:endCxn id="13349" idx="2"/>
            </p:cNvCxnSpPr>
            <p:nvPr/>
          </p:nvCxnSpPr>
          <p:spPr bwMode="auto">
            <a:xfrm rot="16200000">
              <a:off x="4408488" y="3692525"/>
              <a:ext cx="461962" cy="1420813"/>
            </a:xfrm>
            <a:prstGeom prst="curvedConnector3">
              <a:avLst>
                <a:gd name="adj1" fmla="val 49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3344" name="Text Box 37"/>
            <p:cNvSpPr txBox="1">
              <a:spLocks noChangeArrowheads="1"/>
            </p:cNvSpPr>
            <p:nvPr/>
          </p:nvSpPr>
          <p:spPr bwMode="auto">
            <a:xfrm>
              <a:off x="5403850" y="1739900"/>
              <a:ext cx="16764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dirty="0">
                  <a:latin typeface="Arial" charset="0"/>
                </a:rPr>
                <a:t>Sarcoplasmic </a:t>
              </a:r>
              <a:r>
                <a:rPr lang="en-US" sz="1700" dirty="0" err="1">
                  <a:latin typeface="Arial" charset="0"/>
                </a:rPr>
                <a:t>recticulum</a:t>
              </a:r>
              <a:endParaRPr lang="en-US" sz="1700" dirty="0">
                <a:latin typeface="Arial" charset="0"/>
              </a:endParaRPr>
            </a:p>
          </p:txBody>
        </p:sp>
        <p:sp>
          <p:nvSpPr>
            <p:cNvPr id="13345" name="Line 38"/>
            <p:cNvSpPr>
              <a:spLocks noChangeShapeType="1"/>
            </p:cNvSpPr>
            <p:nvPr/>
          </p:nvSpPr>
          <p:spPr bwMode="auto">
            <a:xfrm flipH="1">
              <a:off x="4718050" y="2197100"/>
              <a:ext cx="685800" cy="609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46" name="Text Box 39"/>
            <p:cNvSpPr txBox="1">
              <a:spLocks noChangeArrowheads="1"/>
            </p:cNvSpPr>
            <p:nvPr/>
          </p:nvSpPr>
          <p:spPr bwMode="auto">
            <a:xfrm>
              <a:off x="5159375" y="2590800"/>
              <a:ext cx="18288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SR Ca</a:t>
              </a:r>
              <a:r>
                <a:rPr lang="en-US" sz="1700" baseline="30000">
                  <a:latin typeface="Arial" charset="0"/>
                </a:rPr>
                <a:t>++</a:t>
              </a:r>
              <a:r>
                <a:rPr lang="en-US" sz="1700">
                  <a:latin typeface="Arial" charset="0"/>
                </a:rPr>
                <a:t> ATPase</a:t>
              </a:r>
            </a:p>
          </p:txBody>
        </p:sp>
        <p:sp>
          <p:nvSpPr>
            <p:cNvPr id="13347" name="Line 40"/>
            <p:cNvSpPr>
              <a:spLocks noChangeShapeType="1"/>
            </p:cNvSpPr>
            <p:nvPr/>
          </p:nvSpPr>
          <p:spPr bwMode="auto">
            <a:xfrm flipH="1">
              <a:off x="4870450" y="2806700"/>
              <a:ext cx="304800" cy="228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3348" name="Oval 41"/>
            <p:cNvSpPr>
              <a:spLocks noChangeArrowheads="1"/>
            </p:cNvSpPr>
            <p:nvPr/>
          </p:nvSpPr>
          <p:spPr bwMode="auto">
            <a:xfrm>
              <a:off x="7334250" y="1663700"/>
              <a:ext cx="584200" cy="5334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349" name="Text Box 42"/>
            <p:cNvSpPr txBox="1">
              <a:spLocks noChangeArrowheads="1"/>
            </p:cNvSpPr>
            <p:nvPr/>
          </p:nvSpPr>
          <p:spPr bwMode="auto">
            <a:xfrm>
              <a:off x="5022850" y="3797300"/>
              <a:ext cx="65405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cxnSp>
          <p:nvCxnSpPr>
            <p:cNvPr id="13350" name="AutoShape 45"/>
            <p:cNvCxnSpPr>
              <a:cxnSpLocks noChangeShapeType="1"/>
              <a:stCxn id="13349" idx="0"/>
              <a:endCxn id="13331" idx="3"/>
            </p:cNvCxnSpPr>
            <p:nvPr/>
          </p:nvCxnSpPr>
          <p:spPr bwMode="auto">
            <a:xfrm rot="5400000" flipH="1">
              <a:off x="4514850" y="2954338"/>
              <a:ext cx="509587" cy="1160463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grpSp>
          <p:nvGrpSpPr>
            <p:cNvPr id="13351" name="Group 48"/>
            <p:cNvGrpSpPr>
              <a:grpSpLocks/>
            </p:cNvGrpSpPr>
            <p:nvPr/>
          </p:nvGrpSpPr>
          <p:grpSpPr bwMode="auto">
            <a:xfrm>
              <a:off x="2857500" y="4635500"/>
              <a:ext cx="2141538" cy="533400"/>
              <a:chOff x="1804" y="3024"/>
              <a:chExt cx="1349" cy="336"/>
            </a:xfrm>
          </p:grpSpPr>
          <p:grpSp>
            <p:nvGrpSpPr>
              <p:cNvPr id="13354" name="Group 49"/>
              <p:cNvGrpSpPr>
                <a:grpSpLocks/>
              </p:cNvGrpSpPr>
              <p:nvPr/>
            </p:nvGrpSpPr>
            <p:grpSpPr bwMode="auto">
              <a:xfrm>
                <a:off x="1804" y="3028"/>
                <a:ext cx="452" cy="322"/>
                <a:chOff x="2002" y="2946"/>
                <a:chExt cx="484" cy="304"/>
              </a:xfrm>
            </p:grpSpPr>
            <p:sp>
              <p:nvSpPr>
                <p:cNvPr id="13388" name="Rectangle 50"/>
                <p:cNvSpPr>
                  <a:spLocks noChangeArrowheads="1"/>
                </p:cNvSpPr>
                <p:nvPr/>
              </p:nvSpPr>
              <p:spPr bwMode="auto">
                <a:xfrm>
                  <a:off x="2002" y="2946"/>
                  <a:ext cx="484" cy="304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3389" name="Group 51"/>
                <p:cNvGrpSpPr>
                  <a:grpSpLocks/>
                </p:cNvGrpSpPr>
                <p:nvPr/>
              </p:nvGrpSpPr>
              <p:grpSpPr bwMode="auto">
                <a:xfrm>
                  <a:off x="2004" y="2978"/>
                  <a:ext cx="480" cy="240"/>
                  <a:chOff x="2002" y="2976"/>
                  <a:chExt cx="480" cy="240"/>
                </a:xfrm>
              </p:grpSpPr>
              <p:sp>
                <p:nvSpPr>
                  <p:cNvPr id="13390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2999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91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47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92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95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93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43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94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91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95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2098" y="2976"/>
                    <a:ext cx="288" cy="240"/>
                    <a:chOff x="2064" y="2928"/>
                    <a:chExt cx="288" cy="240"/>
                  </a:xfrm>
                </p:grpSpPr>
                <p:sp>
                  <p:nvSpPr>
                    <p:cNvPr id="13396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2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97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76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98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24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99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72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00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20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01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6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355" name="Group 64"/>
              <p:cNvGrpSpPr>
                <a:grpSpLocks/>
              </p:cNvGrpSpPr>
              <p:nvPr/>
            </p:nvGrpSpPr>
            <p:grpSpPr bwMode="auto">
              <a:xfrm>
                <a:off x="2253" y="3028"/>
                <a:ext cx="452" cy="322"/>
                <a:chOff x="2002" y="2946"/>
                <a:chExt cx="484" cy="304"/>
              </a:xfrm>
            </p:grpSpPr>
            <p:sp>
              <p:nvSpPr>
                <p:cNvPr id="13374" name="Rectangle 65"/>
                <p:cNvSpPr>
                  <a:spLocks noChangeArrowheads="1"/>
                </p:cNvSpPr>
                <p:nvPr/>
              </p:nvSpPr>
              <p:spPr bwMode="auto">
                <a:xfrm>
                  <a:off x="2002" y="2946"/>
                  <a:ext cx="484" cy="304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3375" name="Group 66"/>
                <p:cNvGrpSpPr>
                  <a:grpSpLocks/>
                </p:cNvGrpSpPr>
                <p:nvPr/>
              </p:nvGrpSpPr>
              <p:grpSpPr bwMode="auto">
                <a:xfrm>
                  <a:off x="2004" y="2978"/>
                  <a:ext cx="480" cy="240"/>
                  <a:chOff x="2002" y="2976"/>
                  <a:chExt cx="480" cy="240"/>
                </a:xfrm>
              </p:grpSpPr>
              <p:sp>
                <p:nvSpPr>
                  <p:cNvPr id="13376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2999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7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47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7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95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7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43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8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91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81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098" y="2976"/>
                    <a:ext cx="288" cy="240"/>
                    <a:chOff x="2064" y="2928"/>
                    <a:chExt cx="288" cy="240"/>
                  </a:xfrm>
                </p:grpSpPr>
                <p:sp>
                  <p:nvSpPr>
                    <p:cNvPr id="13382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2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83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76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84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24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8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72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86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20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87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6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356" name="Group 79"/>
              <p:cNvGrpSpPr>
                <a:grpSpLocks/>
              </p:cNvGrpSpPr>
              <p:nvPr/>
            </p:nvGrpSpPr>
            <p:grpSpPr bwMode="auto">
              <a:xfrm>
                <a:off x="2701" y="3028"/>
                <a:ext cx="452" cy="322"/>
                <a:chOff x="2002" y="2946"/>
                <a:chExt cx="484" cy="304"/>
              </a:xfrm>
            </p:grpSpPr>
            <p:sp>
              <p:nvSpPr>
                <p:cNvPr id="13360" name="Rectangle 80"/>
                <p:cNvSpPr>
                  <a:spLocks noChangeArrowheads="1"/>
                </p:cNvSpPr>
                <p:nvPr/>
              </p:nvSpPr>
              <p:spPr bwMode="auto">
                <a:xfrm>
                  <a:off x="2002" y="2946"/>
                  <a:ext cx="484" cy="304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miter lim="800000"/>
                  <a:headEnd/>
                  <a:tailEnd type="none" w="med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3361" name="Group 81"/>
                <p:cNvGrpSpPr>
                  <a:grpSpLocks/>
                </p:cNvGrpSpPr>
                <p:nvPr/>
              </p:nvGrpSpPr>
              <p:grpSpPr bwMode="auto">
                <a:xfrm>
                  <a:off x="2004" y="2978"/>
                  <a:ext cx="480" cy="240"/>
                  <a:chOff x="2002" y="2976"/>
                  <a:chExt cx="480" cy="240"/>
                </a:xfrm>
              </p:grpSpPr>
              <p:sp>
                <p:nvSpPr>
                  <p:cNvPr id="13362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2999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3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47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4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095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5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43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366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2002" y="3191"/>
                    <a:ext cx="480" cy="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 type="none" w="med" len="lg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67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2098" y="2976"/>
                    <a:ext cx="288" cy="240"/>
                    <a:chOff x="2064" y="2928"/>
                    <a:chExt cx="288" cy="240"/>
                  </a:xfrm>
                </p:grpSpPr>
                <p:sp>
                  <p:nvSpPr>
                    <p:cNvPr id="13368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2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6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2976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7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24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7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072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7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20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73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168"/>
                      <a:ext cx="2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none" w="med" len="lg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357" name="Line 94"/>
              <p:cNvSpPr>
                <a:spLocks noChangeShapeType="1"/>
              </p:cNvSpPr>
              <p:nvPr/>
            </p:nvSpPr>
            <p:spPr bwMode="auto">
              <a:xfrm>
                <a:off x="2016" y="3024"/>
                <a:ext cx="0" cy="33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358" name="Line 95"/>
              <p:cNvSpPr>
                <a:spLocks noChangeShapeType="1"/>
              </p:cNvSpPr>
              <p:nvPr/>
            </p:nvSpPr>
            <p:spPr bwMode="auto">
              <a:xfrm>
                <a:off x="2496" y="3024"/>
                <a:ext cx="0" cy="33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359" name="Line 96"/>
              <p:cNvSpPr>
                <a:spLocks noChangeShapeType="1"/>
              </p:cNvSpPr>
              <p:nvPr/>
            </p:nvSpPr>
            <p:spPr bwMode="auto">
              <a:xfrm>
                <a:off x="2928" y="3024"/>
                <a:ext cx="0" cy="33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353" name="Line 100"/>
            <p:cNvSpPr>
              <a:spLocks noChangeShapeType="1"/>
            </p:cNvSpPr>
            <p:nvPr/>
          </p:nvSpPr>
          <p:spPr bwMode="auto">
            <a:xfrm flipV="1">
              <a:off x="1212850" y="3492500"/>
              <a:ext cx="457200" cy="990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34" name="AutoShape 14"/>
            <p:cNvSpPr>
              <a:spLocks noChangeArrowheads="1"/>
            </p:cNvSpPr>
            <p:nvPr/>
          </p:nvSpPr>
          <p:spPr bwMode="auto">
            <a:xfrm rot="5400000">
              <a:off x="1646238" y="2820988"/>
              <a:ext cx="1025525" cy="9064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Text Box 105"/>
            <p:cNvSpPr txBox="1">
              <a:spLocks noChangeArrowheads="1"/>
            </p:cNvSpPr>
            <p:nvPr/>
          </p:nvSpPr>
          <p:spPr bwMode="auto">
            <a:xfrm>
              <a:off x="381000" y="6184900"/>
              <a:ext cx="47164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 dirty="0">
                  <a:latin typeface="Arial" charset="0"/>
                </a:rPr>
                <a:t>SERCA = sarcoplasmic reticulum Ca</a:t>
              </a:r>
              <a:r>
                <a:rPr lang="en-US" sz="1700" baseline="30000" dirty="0">
                  <a:latin typeface="Arial" charset="0"/>
                </a:rPr>
                <a:t>++</a:t>
              </a:r>
              <a:r>
                <a:rPr lang="en-US" sz="1700" dirty="0">
                  <a:latin typeface="Arial" charset="0"/>
                </a:rPr>
                <a:t> </a:t>
              </a:r>
              <a:r>
                <a:rPr lang="en-US" sz="1700" dirty="0" err="1">
                  <a:latin typeface="Arial" charset="0"/>
                </a:rPr>
                <a:t>ATPase</a:t>
              </a:r>
              <a:endParaRPr lang="en-US" sz="1700" dirty="0">
                <a:latin typeface="Arial" charset="0"/>
              </a:endParaRPr>
            </a:p>
          </p:txBody>
        </p:sp>
        <p:sp>
          <p:nvSpPr>
            <p:cNvPr id="13325" name="Text Box 106"/>
            <p:cNvSpPr txBox="1">
              <a:spLocks noChangeArrowheads="1"/>
            </p:cNvSpPr>
            <p:nvPr/>
          </p:nvSpPr>
          <p:spPr bwMode="auto">
            <a:xfrm>
              <a:off x="3886200" y="1109663"/>
              <a:ext cx="3011488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Ca</a:t>
              </a:r>
              <a:r>
                <a:rPr lang="en-US" sz="1700" baseline="30000">
                  <a:solidFill>
                    <a:schemeClr val="tx2"/>
                  </a:solidFill>
                  <a:latin typeface="Arial" charset="0"/>
                </a:rPr>
                <a:t>++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-Induced Ca</a:t>
              </a:r>
              <a:r>
                <a:rPr lang="en-US" sz="1700" baseline="30000">
                  <a:solidFill>
                    <a:schemeClr val="tx2"/>
                  </a:solidFill>
                  <a:latin typeface="Arial" charset="0"/>
                </a:rPr>
                <a:t>++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 Release</a:t>
              </a:r>
            </a:p>
          </p:txBody>
        </p:sp>
        <p:sp>
          <p:nvSpPr>
            <p:cNvPr id="13322" name="Line 47"/>
            <p:cNvSpPr>
              <a:spLocks noChangeShapeType="1"/>
            </p:cNvSpPr>
            <p:nvPr/>
          </p:nvSpPr>
          <p:spPr bwMode="auto">
            <a:xfrm>
              <a:off x="7334250" y="1206500"/>
              <a:ext cx="0" cy="12192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stealth" w="med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cxnSp>
          <p:nvCxnSpPr>
            <p:cNvPr id="13320" name="AutoShape 44"/>
            <p:cNvCxnSpPr>
              <a:cxnSpLocks noChangeShapeType="1"/>
              <a:stCxn id="13349" idx="0"/>
              <a:endCxn id="13319" idx="2"/>
            </p:cNvCxnSpPr>
            <p:nvPr/>
          </p:nvCxnSpPr>
          <p:spPr bwMode="auto">
            <a:xfrm rot="-5400000">
              <a:off x="5350668" y="1199357"/>
              <a:ext cx="2589213" cy="2590800"/>
            </a:xfrm>
            <a:prstGeom prst="bentConnector3">
              <a:avLst>
                <a:gd name="adj1" fmla="val 2566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13315" name="AutoShape 12"/>
            <p:cNvCxnSpPr>
              <a:cxnSpLocks noChangeShapeType="1"/>
              <a:stCxn id="13318" idx="1"/>
              <a:endCxn id="13330" idx="0"/>
            </p:cNvCxnSpPr>
            <p:nvPr/>
          </p:nvCxnSpPr>
          <p:spPr bwMode="auto">
            <a:xfrm rot="10800000" flipV="1">
              <a:off x="1187450" y="825500"/>
              <a:ext cx="1003300" cy="1735138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3336" name="AutoShape 16"/>
            <p:cNvCxnSpPr>
              <a:cxnSpLocks noChangeShapeType="1"/>
              <a:stCxn id="13335" idx="1"/>
              <a:endCxn id="13334" idx="1"/>
            </p:cNvCxnSpPr>
            <p:nvPr/>
          </p:nvCxnSpPr>
          <p:spPr bwMode="auto">
            <a:xfrm rot="10800000" flipV="1">
              <a:off x="2159000" y="2206625"/>
              <a:ext cx="265113" cy="676275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</p:grpSp>
      <p:sp>
        <p:nvSpPr>
          <p:cNvPr id="13352" name="Text Box 99"/>
          <p:cNvSpPr txBox="1">
            <a:spLocks noChangeArrowheads="1"/>
          </p:cNvSpPr>
          <p:nvPr/>
        </p:nvSpPr>
        <p:spPr bwMode="auto">
          <a:xfrm>
            <a:off x="304800" y="4468813"/>
            <a:ext cx="1847850" cy="1143000"/>
          </a:xfrm>
          <a:prstGeom prst="rect">
            <a:avLst/>
          </a:prstGeom>
          <a:solidFill>
            <a:schemeClr val="bg1">
              <a:alpha val="59999"/>
            </a:schemeClr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dirty="0">
                <a:latin typeface="Arial" charset="0"/>
              </a:rPr>
              <a:t>L-type Ca</a:t>
            </a:r>
            <a:r>
              <a:rPr lang="en-US" sz="1700" baseline="30000" dirty="0">
                <a:latin typeface="Arial" charset="0"/>
              </a:rPr>
              <a:t>++</a:t>
            </a:r>
            <a:r>
              <a:rPr lang="en-US" sz="1700" dirty="0">
                <a:latin typeface="Arial" charset="0"/>
              </a:rPr>
              <a:t> channel</a:t>
            </a:r>
          </a:p>
          <a:p>
            <a:pPr eaLnBrk="0" hangingPunct="0"/>
            <a:r>
              <a:rPr lang="en-US" sz="1700" dirty="0">
                <a:latin typeface="Arial" charset="0"/>
              </a:rPr>
              <a:t>(</a:t>
            </a:r>
            <a:r>
              <a:rPr lang="en-US" sz="1700" dirty="0" err="1">
                <a:latin typeface="Arial" charset="0"/>
              </a:rPr>
              <a:t>dihydropyridine</a:t>
            </a:r>
            <a:r>
              <a:rPr lang="en-US" sz="1700" dirty="0">
                <a:latin typeface="Arial" charset="0"/>
              </a:rPr>
              <a:t> receptor)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95400" y="104775"/>
            <a:ext cx="6553200" cy="657225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1800" b="1" i="1" smtClean="0"/>
              <a:t>Sympathetic stimulation of the myocardium increases rate and force of contraction and rate of relaxation</a:t>
            </a:r>
          </a:p>
        </p:txBody>
      </p:sp>
      <p:grpSp>
        <p:nvGrpSpPr>
          <p:cNvPr id="14339" name="Group 1041"/>
          <p:cNvGrpSpPr>
            <a:grpSpLocks/>
          </p:cNvGrpSpPr>
          <p:nvPr/>
        </p:nvGrpSpPr>
        <p:grpSpPr bwMode="auto">
          <a:xfrm>
            <a:off x="2451100" y="1066800"/>
            <a:ext cx="5268913" cy="3884613"/>
            <a:chOff x="1544" y="672"/>
            <a:chExt cx="3319" cy="2447"/>
          </a:xfrm>
        </p:grpSpPr>
        <p:grpSp>
          <p:nvGrpSpPr>
            <p:cNvPr id="14341" name="Group 1027"/>
            <p:cNvGrpSpPr>
              <a:grpSpLocks/>
            </p:cNvGrpSpPr>
            <p:nvPr/>
          </p:nvGrpSpPr>
          <p:grpSpPr bwMode="auto">
            <a:xfrm>
              <a:off x="1954" y="672"/>
              <a:ext cx="1969" cy="2064"/>
              <a:chOff x="2015" y="1110"/>
              <a:chExt cx="1969" cy="2064"/>
            </a:xfrm>
          </p:grpSpPr>
          <p:grpSp>
            <p:nvGrpSpPr>
              <p:cNvPr id="14348" name="Group 1028"/>
              <p:cNvGrpSpPr>
                <a:grpSpLocks/>
              </p:cNvGrpSpPr>
              <p:nvPr/>
            </p:nvGrpSpPr>
            <p:grpSpPr bwMode="auto">
              <a:xfrm>
                <a:off x="2016" y="1110"/>
                <a:ext cx="1968" cy="2064"/>
                <a:chOff x="1296" y="1200"/>
                <a:chExt cx="2064" cy="2064"/>
              </a:xfrm>
            </p:grpSpPr>
            <p:sp>
              <p:nvSpPr>
                <p:cNvPr id="14351" name="Line 1029"/>
                <p:cNvSpPr>
                  <a:spLocks noChangeShapeType="1"/>
                </p:cNvSpPr>
                <p:nvPr/>
              </p:nvSpPr>
              <p:spPr bwMode="auto">
                <a:xfrm>
                  <a:off x="1296" y="1200"/>
                  <a:ext cx="0" cy="2064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352" name="Line 1030"/>
                <p:cNvSpPr>
                  <a:spLocks noChangeShapeType="1"/>
                </p:cNvSpPr>
                <p:nvPr/>
              </p:nvSpPr>
              <p:spPr bwMode="auto">
                <a:xfrm rot="5400000">
                  <a:off x="2328" y="2232"/>
                  <a:ext cx="0" cy="2064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349" name="Freeform 1031"/>
              <p:cNvSpPr>
                <a:spLocks/>
              </p:cNvSpPr>
              <p:nvPr/>
            </p:nvSpPr>
            <p:spPr bwMode="auto">
              <a:xfrm>
                <a:off x="2015" y="1120"/>
                <a:ext cx="1395" cy="2054"/>
              </a:xfrm>
              <a:custGeom>
                <a:avLst/>
                <a:gdLst>
                  <a:gd name="T0" fmla="*/ 0 w 1395"/>
                  <a:gd name="T1" fmla="*/ 2048 h 2054"/>
                  <a:gd name="T2" fmla="*/ 240 w 1395"/>
                  <a:gd name="T3" fmla="*/ 1520 h 2054"/>
                  <a:gd name="T4" fmla="*/ 384 w 1395"/>
                  <a:gd name="T5" fmla="*/ 896 h 2054"/>
                  <a:gd name="T6" fmla="*/ 480 w 1395"/>
                  <a:gd name="T7" fmla="*/ 272 h 2054"/>
                  <a:gd name="T8" fmla="*/ 576 w 1395"/>
                  <a:gd name="T9" fmla="*/ 32 h 2054"/>
                  <a:gd name="T10" fmla="*/ 720 w 1395"/>
                  <a:gd name="T11" fmla="*/ 80 h 2054"/>
                  <a:gd name="T12" fmla="*/ 816 w 1395"/>
                  <a:gd name="T13" fmla="*/ 416 h 2054"/>
                  <a:gd name="T14" fmla="*/ 912 w 1395"/>
                  <a:gd name="T15" fmla="*/ 944 h 2054"/>
                  <a:gd name="T16" fmla="*/ 1056 w 1395"/>
                  <a:gd name="T17" fmla="*/ 1424 h 2054"/>
                  <a:gd name="T18" fmla="*/ 1200 w 1395"/>
                  <a:gd name="T19" fmla="*/ 1712 h 2054"/>
                  <a:gd name="T20" fmla="*/ 1395 w 1395"/>
                  <a:gd name="T21" fmla="*/ 2054 h 20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5"/>
                  <a:gd name="T34" fmla="*/ 0 h 2054"/>
                  <a:gd name="T35" fmla="*/ 1395 w 1395"/>
                  <a:gd name="T36" fmla="*/ 2054 h 205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5" h="2054">
                    <a:moveTo>
                      <a:pt x="0" y="2048"/>
                    </a:moveTo>
                    <a:cubicBezTo>
                      <a:pt x="88" y="1880"/>
                      <a:pt x="176" y="1712"/>
                      <a:pt x="240" y="1520"/>
                    </a:cubicBezTo>
                    <a:cubicBezTo>
                      <a:pt x="304" y="1328"/>
                      <a:pt x="344" y="1104"/>
                      <a:pt x="384" y="896"/>
                    </a:cubicBezTo>
                    <a:cubicBezTo>
                      <a:pt x="424" y="688"/>
                      <a:pt x="448" y="416"/>
                      <a:pt x="480" y="272"/>
                    </a:cubicBezTo>
                    <a:cubicBezTo>
                      <a:pt x="512" y="128"/>
                      <a:pt x="536" y="64"/>
                      <a:pt x="576" y="32"/>
                    </a:cubicBezTo>
                    <a:cubicBezTo>
                      <a:pt x="616" y="0"/>
                      <a:pt x="680" y="16"/>
                      <a:pt x="720" y="80"/>
                    </a:cubicBezTo>
                    <a:cubicBezTo>
                      <a:pt x="760" y="144"/>
                      <a:pt x="784" y="272"/>
                      <a:pt x="816" y="416"/>
                    </a:cubicBezTo>
                    <a:cubicBezTo>
                      <a:pt x="848" y="560"/>
                      <a:pt x="872" y="776"/>
                      <a:pt x="912" y="944"/>
                    </a:cubicBezTo>
                    <a:cubicBezTo>
                      <a:pt x="952" y="1112"/>
                      <a:pt x="1008" y="1296"/>
                      <a:pt x="1056" y="1424"/>
                    </a:cubicBezTo>
                    <a:cubicBezTo>
                      <a:pt x="1104" y="1552"/>
                      <a:pt x="1144" y="1607"/>
                      <a:pt x="1200" y="1712"/>
                    </a:cubicBezTo>
                    <a:cubicBezTo>
                      <a:pt x="1256" y="1817"/>
                      <a:pt x="1362" y="1997"/>
                      <a:pt x="1395" y="2054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350" name="Freeform 1032"/>
              <p:cNvSpPr>
                <a:spLocks/>
              </p:cNvSpPr>
              <p:nvPr/>
            </p:nvSpPr>
            <p:spPr bwMode="auto">
              <a:xfrm>
                <a:off x="2015" y="1680"/>
                <a:ext cx="1825" cy="1494"/>
              </a:xfrm>
              <a:custGeom>
                <a:avLst/>
                <a:gdLst>
                  <a:gd name="T0" fmla="*/ 0 w 1395"/>
                  <a:gd name="T1" fmla="*/ 417 h 2054"/>
                  <a:gd name="T2" fmla="*/ 921 w 1395"/>
                  <a:gd name="T3" fmla="*/ 310 h 2054"/>
                  <a:gd name="T4" fmla="*/ 1472 w 1395"/>
                  <a:gd name="T5" fmla="*/ 183 h 2054"/>
                  <a:gd name="T6" fmla="*/ 1839 w 1395"/>
                  <a:gd name="T7" fmla="*/ 55 h 2054"/>
                  <a:gd name="T8" fmla="*/ 2208 w 1395"/>
                  <a:gd name="T9" fmla="*/ 7 h 2054"/>
                  <a:gd name="T10" fmla="*/ 2759 w 1395"/>
                  <a:gd name="T11" fmla="*/ 17 h 2054"/>
                  <a:gd name="T12" fmla="*/ 3128 w 1395"/>
                  <a:gd name="T13" fmla="*/ 84 h 2054"/>
                  <a:gd name="T14" fmla="*/ 3494 w 1395"/>
                  <a:gd name="T15" fmla="*/ 193 h 2054"/>
                  <a:gd name="T16" fmla="*/ 4048 w 1395"/>
                  <a:gd name="T17" fmla="*/ 290 h 2054"/>
                  <a:gd name="T18" fmla="*/ 4598 w 1395"/>
                  <a:gd name="T19" fmla="*/ 348 h 2054"/>
                  <a:gd name="T20" fmla="*/ 5347 w 1395"/>
                  <a:gd name="T21" fmla="*/ 418 h 20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5"/>
                  <a:gd name="T34" fmla="*/ 0 h 2054"/>
                  <a:gd name="T35" fmla="*/ 1395 w 1395"/>
                  <a:gd name="T36" fmla="*/ 2054 h 205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5" h="2054">
                    <a:moveTo>
                      <a:pt x="0" y="2048"/>
                    </a:moveTo>
                    <a:cubicBezTo>
                      <a:pt x="88" y="1880"/>
                      <a:pt x="176" y="1712"/>
                      <a:pt x="240" y="1520"/>
                    </a:cubicBezTo>
                    <a:cubicBezTo>
                      <a:pt x="304" y="1328"/>
                      <a:pt x="344" y="1104"/>
                      <a:pt x="384" y="896"/>
                    </a:cubicBezTo>
                    <a:cubicBezTo>
                      <a:pt x="424" y="688"/>
                      <a:pt x="448" y="416"/>
                      <a:pt x="480" y="272"/>
                    </a:cubicBezTo>
                    <a:cubicBezTo>
                      <a:pt x="512" y="128"/>
                      <a:pt x="536" y="64"/>
                      <a:pt x="576" y="32"/>
                    </a:cubicBezTo>
                    <a:cubicBezTo>
                      <a:pt x="616" y="0"/>
                      <a:pt x="680" y="16"/>
                      <a:pt x="720" y="80"/>
                    </a:cubicBezTo>
                    <a:cubicBezTo>
                      <a:pt x="760" y="144"/>
                      <a:pt x="784" y="272"/>
                      <a:pt x="816" y="416"/>
                    </a:cubicBezTo>
                    <a:cubicBezTo>
                      <a:pt x="848" y="560"/>
                      <a:pt x="872" y="776"/>
                      <a:pt x="912" y="944"/>
                    </a:cubicBezTo>
                    <a:cubicBezTo>
                      <a:pt x="952" y="1112"/>
                      <a:pt x="1008" y="1296"/>
                      <a:pt x="1056" y="1424"/>
                    </a:cubicBezTo>
                    <a:cubicBezTo>
                      <a:pt x="1104" y="1552"/>
                      <a:pt x="1144" y="1607"/>
                      <a:pt x="1200" y="1712"/>
                    </a:cubicBezTo>
                    <a:cubicBezTo>
                      <a:pt x="1256" y="1817"/>
                      <a:pt x="1362" y="1997"/>
                      <a:pt x="1395" y="2054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342" name="Text Box 1033"/>
            <p:cNvSpPr txBox="1">
              <a:spLocks noChangeArrowheads="1"/>
            </p:cNvSpPr>
            <p:nvPr/>
          </p:nvSpPr>
          <p:spPr bwMode="auto">
            <a:xfrm rot="-5400000">
              <a:off x="1423" y="1358"/>
              <a:ext cx="47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Force</a:t>
              </a:r>
            </a:p>
          </p:txBody>
        </p:sp>
        <p:sp>
          <p:nvSpPr>
            <p:cNvPr id="14343" name="Text Box 1034"/>
            <p:cNvSpPr txBox="1">
              <a:spLocks noChangeArrowheads="1"/>
            </p:cNvSpPr>
            <p:nvPr/>
          </p:nvSpPr>
          <p:spPr bwMode="auto">
            <a:xfrm>
              <a:off x="2674" y="2888"/>
              <a:ext cx="42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Time</a:t>
              </a:r>
            </a:p>
          </p:txBody>
        </p:sp>
        <p:sp>
          <p:nvSpPr>
            <p:cNvPr id="14344" name="Text Box 1035"/>
            <p:cNvSpPr txBox="1">
              <a:spLocks noChangeArrowheads="1"/>
            </p:cNvSpPr>
            <p:nvPr/>
          </p:nvSpPr>
          <p:spPr bwMode="auto">
            <a:xfrm>
              <a:off x="3298" y="728"/>
              <a:ext cx="156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Sympathetic stimulation</a:t>
              </a:r>
            </a:p>
          </p:txBody>
        </p:sp>
        <p:sp>
          <p:nvSpPr>
            <p:cNvPr id="14345" name="Text Box 1036"/>
            <p:cNvSpPr txBox="1">
              <a:spLocks noChangeArrowheads="1"/>
            </p:cNvSpPr>
            <p:nvPr/>
          </p:nvSpPr>
          <p:spPr bwMode="auto">
            <a:xfrm>
              <a:off x="3730" y="2024"/>
              <a:ext cx="52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At rest</a:t>
              </a:r>
            </a:p>
          </p:txBody>
        </p:sp>
        <p:cxnSp>
          <p:nvCxnSpPr>
            <p:cNvPr id="14346" name="AutoShape 1037"/>
            <p:cNvCxnSpPr>
              <a:cxnSpLocks noChangeShapeType="1"/>
              <a:stCxn id="14345" idx="1"/>
              <a:endCxn id="14350" idx="8"/>
            </p:cNvCxnSpPr>
            <p:nvPr/>
          </p:nvCxnSpPr>
          <p:spPr bwMode="auto">
            <a:xfrm flipH="1">
              <a:off x="3336" y="2140"/>
              <a:ext cx="389" cy="14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4347" name="AutoShape 1038"/>
            <p:cNvCxnSpPr>
              <a:cxnSpLocks noChangeShapeType="1"/>
              <a:stCxn id="14344" idx="1"/>
              <a:endCxn id="14349" idx="6"/>
            </p:cNvCxnSpPr>
            <p:nvPr/>
          </p:nvCxnSpPr>
          <p:spPr bwMode="auto">
            <a:xfrm flipH="1">
              <a:off x="2770" y="841"/>
              <a:ext cx="523" cy="2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sp>
        <p:nvSpPr>
          <p:cNvPr id="14340" name="Text Box 1039"/>
          <p:cNvSpPr txBox="1">
            <a:spLocks noChangeArrowheads="1"/>
          </p:cNvSpPr>
          <p:nvPr/>
        </p:nvSpPr>
        <p:spPr bwMode="auto">
          <a:xfrm>
            <a:off x="1828800" y="5029200"/>
            <a:ext cx="6019800" cy="166199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 b="1" i="1" u="sng" dirty="0">
                <a:latin typeface="Arial" charset="0"/>
              </a:rPr>
              <a:t>Sympathetic stimulation increases</a:t>
            </a:r>
          </a:p>
          <a:p>
            <a:pPr lvl="1" eaLnBrk="0" hangingPunct="0">
              <a:lnSpc>
                <a:spcPct val="120000"/>
              </a:lnSpc>
            </a:pPr>
            <a:r>
              <a:rPr lang="en-US" sz="1700" b="1" i="1" dirty="0">
                <a:latin typeface="Arial" charset="0"/>
              </a:rPr>
              <a:t>Force of contraction (positive inotropic effect)</a:t>
            </a:r>
          </a:p>
          <a:p>
            <a:pPr lvl="1" eaLnBrk="0" hangingPunct="0">
              <a:lnSpc>
                <a:spcPct val="120000"/>
              </a:lnSpc>
            </a:pPr>
            <a:r>
              <a:rPr lang="en-US" sz="1700" b="1" i="1" dirty="0">
                <a:latin typeface="Arial" charset="0"/>
              </a:rPr>
              <a:t>Rate of relaxation (positive lusitropic effect</a:t>
            </a:r>
            <a:r>
              <a:rPr lang="en-US" sz="1700" b="1" i="1" dirty="0" smtClean="0">
                <a:latin typeface="Arial" charset="0"/>
              </a:rPr>
              <a:t>)</a:t>
            </a:r>
          </a:p>
          <a:p>
            <a:pPr lvl="1" eaLnBrk="0" hangingPunct="0">
              <a:lnSpc>
                <a:spcPct val="120000"/>
              </a:lnSpc>
            </a:pPr>
            <a:r>
              <a:rPr lang="en-US" sz="1700" b="1" i="1" dirty="0" smtClean="0">
                <a:latin typeface="Arial" charset="0"/>
              </a:rPr>
              <a:t>Heart rate (positive chronotropic effect)</a:t>
            </a:r>
          </a:p>
          <a:p>
            <a:pPr lvl="1" eaLnBrk="0" hangingPunct="0">
              <a:lnSpc>
                <a:spcPct val="120000"/>
              </a:lnSpc>
            </a:pPr>
            <a:r>
              <a:rPr lang="en-US" sz="1700" b="1" i="1" dirty="0" smtClean="0">
                <a:latin typeface="Arial" charset="0"/>
              </a:rPr>
              <a:t>Conduction velocity (positive dromotropic effect)</a:t>
            </a:r>
            <a:endParaRPr lang="en-US" sz="1700" b="1" i="1" dirty="0"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2075"/>
            <a:ext cx="6245225" cy="382588"/>
          </a:xfrm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Cellular mechanism of sympathetic effects on myocardium</a:t>
            </a:r>
          </a:p>
        </p:txBody>
      </p:sp>
      <p:grpSp>
        <p:nvGrpSpPr>
          <p:cNvPr id="2" name="Group 168"/>
          <p:cNvGrpSpPr>
            <a:grpSpLocks/>
          </p:cNvGrpSpPr>
          <p:nvPr/>
        </p:nvGrpSpPr>
        <p:grpSpPr bwMode="auto">
          <a:xfrm>
            <a:off x="381000" y="457200"/>
            <a:ext cx="8426450" cy="6364288"/>
            <a:chOff x="240" y="288"/>
            <a:chExt cx="5308" cy="4009"/>
          </a:xfrm>
        </p:grpSpPr>
        <p:sp>
          <p:nvSpPr>
            <p:cNvPr id="15364" name="AutoShape 6"/>
            <p:cNvSpPr>
              <a:spLocks noChangeArrowheads="1"/>
            </p:cNvSpPr>
            <p:nvPr/>
          </p:nvSpPr>
          <p:spPr bwMode="auto">
            <a:xfrm>
              <a:off x="1152" y="1200"/>
              <a:ext cx="4246" cy="2743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5" name="Text Box 39"/>
            <p:cNvSpPr txBox="1">
              <a:spLocks noChangeArrowheads="1"/>
            </p:cNvSpPr>
            <p:nvPr/>
          </p:nvSpPr>
          <p:spPr bwMode="auto">
            <a:xfrm>
              <a:off x="4608" y="288"/>
              <a:ext cx="94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Symbol" charset="2"/>
                </a:rPr>
                <a:t>b</a:t>
              </a:r>
              <a:r>
                <a:rPr lang="en-US" sz="1700" baseline="-25000">
                  <a:latin typeface="Arial" charset="0"/>
                </a:rPr>
                <a:t>1</a:t>
              </a:r>
              <a:r>
                <a:rPr lang="en-US" sz="1700">
                  <a:latin typeface="Arial" charset="0"/>
                </a:rPr>
                <a:t> adrenergic receptor</a:t>
              </a:r>
            </a:p>
          </p:txBody>
        </p:sp>
        <p:cxnSp>
          <p:nvCxnSpPr>
            <p:cNvPr id="15366" name="AutoShape 106"/>
            <p:cNvCxnSpPr>
              <a:cxnSpLocks noChangeShapeType="1"/>
              <a:stCxn id="15365" idx="2"/>
              <a:endCxn id="15453" idx="3"/>
            </p:cNvCxnSpPr>
            <p:nvPr/>
          </p:nvCxnSpPr>
          <p:spPr bwMode="auto">
            <a:xfrm flipH="1">
              <a:off x="4928" y="687"/>
              <a:ext cx="150" cy="36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5367" name="AutoShape 4"/>
            <p:cNvSpPr>
              <a:spLocks noChangeArrowheads="1"/>
            </p:cNvSpPr>
            <p:nvPr/>
          </p:nvSpPr>
          <p:spPr bwMode="auto">
            <a:xfrm>
              <a:off x="1551" y="2080"/>
              <a:ext cx="1425" cy="6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8" name="Oval 5"/>
            <p:cNvSpPr>
              <a:spLocks noChangeArrowheads="1"/>
            </p:cNvSpPr>
            <p:nvPr/>
          </p:nvSpPr>
          <p:spPr bwMode="auto">
            <a:xfrm>
              <a:off x="2860" y="2271"/>
              <a:ext cx="370" cy="308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369" name="AutoShape 7"/>
            <p:cNvSpPr>
              <a:spLocks noChangeArrowheads="1"/>
            </p:cNvSpPr>
            <p:nvPr/>
          </p:nvSpPr>
          <p:spPr bwMode="auto">
            <a:xfrm>
              <a:off x="449" y="1544"/>
              <a:ext cx="678" cy="2421"/>
            </a:xfrm>
            <a:prstGeom prst="can">
              <a:avLst>
                <a:gd name="adj" fmla="val 44172"/>
              </a:avLst>
            </a:prstGeom>
            <a:solidFill>
              <a:schemeClr val="bg1">
                <a:lumMod val="75000"/>
              </a:scheme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540" y="2016"/>
              <a:ext cx="40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5371" name="Text Box 12"/>
            <p:cNvSpPr txBox="1">
              <a:spLocks noChangeArrowheads="1"/>
            </p:cNvSpPr>
            <p:nvPr/>
          </p:nvSpPr>
          <p:spPr bwMode="auto">
            <a:xfrm>
              <a:off x="1863" y="2326"/>
              <a:ext cx="787" cy="22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 </a:t>
              </a:r>
              <a:r>
                <a:rPr lang="en-US" sz="1700">
                  <a:latin typeface="Arial" charset="0"/>
                </a:rPr>
                <a:t>stores</a:t>
              </a:r>
            </a:p>
          </p:txBody>
        </p:sp>
        <p:sp>
          <p:nvSpPr>
            <p:cNvPr id="15372" name="Text Box 13"/>
            <p:cNvSpPr txBox="1">
              <a:spLocks noChangeArrowheads="1"/>
            </p:cNvSpPr>
            <p:nvPr/>
          </p:nvSpPr>
          <p:spPr bwMode="auto">
            <a:xfrm>
              <a:off x="1397" y="2904"/>
              <a:ext cx="41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sp>
          <p:nvSpPr>
            <p:cNvPr id="15373" name="AutoShape 14"/>
            <p:cNvSpPr>
              <a:spLocks noChangeArrowheads="1"/>
            </p:cNvSpPr>
            <p:nvPr/>
          </p:nvSpPr>
          <p:spPr bwMode="auto">
            <a:xfrm rot="-5400000">
              <a:off x="1036" y="2217"/>
              <a:ext cx="197" cy="417"/>
            </a:xfrm>
            <a:prstGeom prst="can">
              <a:avLst>
                <a:gd name="adj" fmla="val 36935"/>
              </a:avLst>
            </a:prstGeom>
            <a:solidFill>
              <a:srgbClr val="FFFFFF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4" name="AutoShape 15"/>
            <p:cNvSpPr>
              <a:spLocks noChangeArrowheads="1"/>
            </p:cNvSpPr>
            <p:nvPr/>
          </p:nvSpPr>
          <p:spPr bwMode="auto">
            <a:xfrm rot="5400000">
              <a:off x="1072" y="2138"/>
              <a:ext cx="594" cy="57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5" name="Text Box 16"/>
            <p:cNvSpPr txBox="1">
              <a:spLocks noChangeArrowheads="1"/>
            </p:cNvSpPr>
            <p:nvPr/>
          </p:nvSpPr>
          <p:spPr bwMode="auto">
            <a:xfrm>
              <a:off x="1542" y="1720"/>
              <a:ext cx="131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Ryanodine receptor</a:t>
              </a:r>
            </a:p>
          </p:txBody>
        </p:sp>
        <p:cxnSp>
          <p:nvCxnSpPr>
            <p:cNvPr id="15376" name="AutoShape 17"/>
            <p:cNvCxnSpPr>
              <a:cxnSpLocks noChangeShapeType="1"/>
              <a:stCxn id="15375" idx="1"/>
              <a:endCxn id="15374" idx="1"/>
            </p:cNvCxnSpPr>
            <p:nvPr/>
          </p:nvCxnSpPr>
          <p:spPr bwMode="auto">
            <a:xfrm rot="10800000" flipV="1">
              <a:off x="1369" y="1826"/>
              <a:ext cx="168" cy="372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15377" name="AutoShape 18"/>
            <p:cNvCxnSpPr>
              <a:cxnSpLocks noChangeShapeType="1"/>
              <a:stCxn id="15370" idx="2"/>
              <a:endCxn id="15374" idx="2"/>
            </p:cNvCxnSpPr>
            <p:nvPr/>
          </p:nvCxnSpPr>
          <p:spPr bwMode="auto">
            <a:xfrm rot="16200000" flipH="1">
              <a:off x="1042" y="1951"/>
              <a:ext cx="174" cy="776"/>
            </a:xfrm>
            <a:prstGeom prst="curvedConnector4">
              <a:avLst>
                <a:gd name="adj1" fmla="val 99995"/>
                <a:gd name="adj2" fmla="val 3505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5378" name="AutoShape 19"/>
            <p:cNvCxnSpPr>
              <a:cxnSpLocks noChangeShapeType="1"/>
              <a:stCxn id="15374" idx="0"/>
              <a:endCxn id="15371" idx="1"/>
            </p:cNvCxnSpPr>
            <p:nvPr/>
          </p:nvCxnSpPr>
          <p:spPr bwMode="auto">
            <a:xfrm>
              <a:off x="1660" y="2425"/>
              <a:ext cx="203" cy="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15379" name="AutoShape 20"/>
            <p:cNvCxnSpPr>
              <a:cxnSpLocks noChangeShapeType="1"/>
              <a:stCxn id="15371" idx="1"/>
              <a:endCxn id="15372" idx="1"/>
            </p:cNvCxnSpPr>
            <p:nvPr/>
          </p:nvCxnSpPr>
          <p:spPr bwMode="auto">
            <a:xfrm rot="10800000" flipV="1">
              <a:off x="1392" y="2437"/>
              <a:ext cx="471" cy="583"/>
            </a:xfrm>
            <a:prstGeom prst="curvedConnector3">
              <a:avLst>
                <a:gd name="adj1" fmla="val 14055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5380" name="Text Box 21"/>
            <p:cNvSpPr txBox="1">
              <a:spLocks noChangeArrowheads="1"/>
            </p:cNvSpPr>
            <p:nvPr/>
          </p:nvSpPr>
          <p:spPr bwMode="auto">
            <a:xfrm>
              <a:off x="1692" y="3574"/>
              <a:ext cx="1667" cy="24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>
                  <a:latin typeface="Arial" charset="0"/>
                </a:rPr>
                <a:t>Contractile mechanism       </a:t>
              </a:r>
            </a:p>
          </p:txBody>
        </p:sp>
        <p:cxnSp>
          <p:nvCxnSpPr>
            <p:cNvPr id="15381" name="AutoShape 22"/>
            <p:cNvCxnSpPr>
              <a:cxnSpLocks noChangeShapeType="1"/>
              <a:stCxn id="15372" idx="3"/>
              <a:endCxn id="15398" idx="0"/>
            </p:cNvCxnSpPr>
            <p:nvPr/>
          </p:nvCxnSpPr>
          <p:spPr bwMode="auto">
            <a:xfrm>
              <a:off x="1816" y="3020"/>
              <a:ext cx="673" cy="191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5382" name="AutoShape 36"/>
            <p:cNvCxnSpPr>
              <a:cxnSpLocks noChangeShapeType="1"/>
              <a:stCxn id="15398" idx="0"/>
              <a:endCxn id="15384" idx="2"/>
            </p:cNvCxnSpPr>
            <p:nvPr/>
          </p:nvCxnSpPr>
          <p:spPr bwMode="auto">
            <a:xfrm rot="-5400000">
              <a:off x="2815" y="2637"/>
              <a:ext cx="248" cy="899"/>
            </a:xfrm>
            <a:prstGeom prst="curved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5383" name="Line 40"/>
            <p:cNvSpPr>
              <a:spLocks noChangeShapeType="1"/>
            </p:cNvSpPr>
            <p:nvPr/>
          </p:nvSpPr>
          <p:spPr bwMode="auto">
            <a:xfrm flipH="1">
              <a:off x="3085" y="2022"/>
              <a:ext cx="193" cy="2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384" name="Text Box 42"/>
            <p:cNvSpPr txBox="1">
              <a:spLocks noChangeArrowheads="1"/>
            </p:cNvSpPr>
            <p:nvPr/>
          </p:nvSpPr>
          <p:spPr bwMode="auto">
            <a:xfrm>
              <a:off x="3181" y="2727"/>
              <a:ext cx="41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</a:t>
              </a:r>
              <a:r>
                <a:rPr lang="en-US" sz="1700" baseline="30000">
                  <a:latin typeface="Arial" charset="0"/>
                </a:rPr>
                <a:t>++</a:t>
              </a:r>
            </a:p>
          </p:txBody>
        </p:sp>
        <p:cxnSp>
          <p:nvCxnSpPr>
            <p:cNvPr id="15385" name="AutoShape 45"/>
            <p:cNvCxnSpPr>
              <a:cxnSpLocks noChangeShapeType="1"/>
              <a:stCxn id="15384" idx="0"/>
              <a:endCxn id="15371" idx="3"/>
            </p:cNvCxnSpPr>
            <p:nvPr/>
          </p:nvCxnSpPr>
          <p:spPr bwMode="auto">
            <a:xfrm rot="5400000" flipH="1">
              <a:off x="2876" y="2211"/>
              <a:ext cx="285" cy="738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15386" name="Rectangle 50"/>
            <p:cNvSpPr>
              <a:spLocks noChangeArrowheads="1"/>
            </p:cNvSpPr>
            <p:nvPr/>
          </p:nvSpPr>
          <p:spPr bwMode="auto">
            <a:xfrm>
              <a:off x="1811" y="3216"/>
              <a:ext cx="454" cy="29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7" name="Line 52"/>
            <p:cNvSpPr>
              <a:spLocks noChangeShapeType="1"/>
            </p:cNvSpPr>
            <p:nvPr/>
          </p:nvSpPr>
          <p:spPr bwMode="auto">
            <a:xfrm>
              <a:off x="1813" y="3269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8" name="Line 53"/>
            <p:cNvSpPr>
              <a:spLocks noChangeShapeType="1"/>
            </p:cNvSpPr>
            <p:nvPr/>
          </p:nvSpPr>
          <p:spPr bwMode="auto">
            <a:xfrm>
              <a:off x="1813" y="3316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9" name="Line 54"/>
            <p:cNvSpPr>
              <a:spLocks noChangeShapeType="1"/>
            </p:cNvSpPr>
            <p:nvPr/>
          </p:nvSpPr>
          <p:spPr bwMode="auto">
            <a:xfrm>
              <a:off x="1813" y="3363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Line 55"/>
            <p:cNvSpPr>
              <a:spLocks noChangeShapeType="1"/>
            </p:cNvSpPr>
            <p:nvPr/>
          </p:nvSpPr>
          <p:spPr bwMode="auto">
            <a:xfrm>
              <a:off x="1813" y="3410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56"/>
            <p:cNvSpPr>
              <a:spLocks noChangeShapeType="1"/>
            </p:cNvSpPr>
            <p:nvPr/>
          </p:nvSpPr>
          <p:spPr bwMode="auto">
            <a:xfrm>
              <a:off x="1813" y="3457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Line 58"/>
            <p:cNvSpPr>
              <a:spLocks noChangeShapeType="1"/>
            </p:cNvSpPr>
            <p:nvPr/>
          </p:nvSpPr>
          <p:spPr bwMode="auto">
            <a:xfrm>
              <a:off x="1903" y="3247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59"/>
            <p:cNvSpPr>
              <a:spLocks noChangeShapeType="1"/>
            </p:cNvSpPr>
            <p:nvPr/>
          </p:nvSpPr>
          <p:spPr bwMode="auto">
            <a:xfrm>
              <a:off x="1903" y="3294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Line 60"/>
            <p:cNvSpPr>
              <a:spLocks noChangeShapeType="1"/>
            </p:cNvSpPr>
            <p:nvPr/>
          </p:nvSpPr>
          <p:spPr bwMode="auto">
            <a:xfrm>
              <a:off x="1903" y="3341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Line 61"/>
            <p:cNvSpPr>
              <a:spLocks noChangeShapeType="1"/>
            </p:cNvSpPr>
            <p:nvPr/>
          </p:nvSpPr>
          <p:spPr bwMode="auto">
            <a:xfrm>
              <a:off x="1903" y="3387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Line 62"/>
            <p:cNvSpPr>
              <a:spLocks noChangeShapeType="1"/>
            </p:cNvSpPr>
            <p:nvPr/>
          </p:nvSpPr>
          <p:spPr bwMode="auto">
            <a:xfrm>
              <a:off x="1903" y="3434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Line 63"/>
            <p:cNvSpPr>
              <a:spLocks noChangeShapeType="1"/>
            </p:cNvSpPr>
            <p:nvPr/>
          </p:nvSpPr>
          <p:spPr bwMode="auto">
            <a:xfrm>
              <a:off x="1903" y="3480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Rectangle 65"/>
            <p:cNvSpPr>
              <a:spLocks noChangeArrowheads="1"/>
            </p:cNvSpPr>
            <p:nvPr/>
          </p:nvSpPr>
          <p:spPr bwMode="auto">
            <a:xfrm>
              <a:off x="2262" y="3216"/>
              <a:ext cx="454" cy="29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9" name="Line 67"/>
            <p:cNvSpPr>
              <a:spLocks noChangeShapeType="1"/>
            </p:cNvSpPr>
            <p:nvPr/>
          </p:nvSpPr>
          <p:spPr bwMode="auto">
            <a:xfrm>
              <a:off x="2264" y="3269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0" name="Line 68"/>
            <p:cNvSpPr>
              <a:spLocks noChangeShapeType="1"/>
            </p:cNvSpPr>
            <p:nvPr/>
          </p:nvSpPr>
          <p:spPr bwMode="auto">
            <a:xfrm>
              <a:off x="2264" y="3316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1" name="Line 69"/>
            <p:cNvSpPr>
              <a:spLocks noChangeShapeType="1"/>
            </p:cNvSpPr>
            <p:nvPr/>
          </p:nvSpPr>
          <p:spPr bwMode="auto">
            <a:xfrm>
              <a:off x="2264" y="3363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Line 70"/>
            <p:cNvSpPr>
              <a:spLocks noChangeShapeType="1"/>
            </p:cNvSpPr>
            <p:nvPr/>
          </p:nvSpPr>
          <p:spPr bwMode="auto">
            <a:xfrm>
              <a:off x="2264" y="3410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Line 71"/>
            <p:cNvSpPr>
              <a:spLocks noChangeShapeType="1"/>
            </p:cNvSpPr>
            <p:nvPr/>
          </p:nvSpPr>
          <p:spPr bwMode="auto">
            <a:xfrm>
              <a:off x="2264" y="3457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4" name="Line 73"/>
            <p:cNvSpPr>
              <a:spLocks noChangeShapeType="1"/>
            </p:cNvSpPr>
            <p:nvPr/>
          </p:nvSpPr>
          <p:spPr bwMode="auto">
            <a:xfrm>
              <a:off x="2354" y="3247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Line 74"/>
            <p:cNvSpPr>
              <a:spLocks noChangeShapeType="1"/>
            </p:cNvSpPr>
            <p:nvPr/>
          </p:nvSpPr>
          <p:spPr bwMode="auto">
            <a:xfrm>
              <a:off x="2354" y="3294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Line 75"/>
            <p:cNvSpPr>
              <a:spLocks noChangeShapeType="1"/>
            </p:cNvSpPr>
            <p:nvPr/>
          </p:nvSpPr>
          <p:spPr bwMode="auto">
            <a:xfrm>
              <a:off x="2354" y="3341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Line 76"/>
            <p:cNvSpPr>
              <a:spLocks noChangeShapeType="1"/>
            </p:cNvSpPr>
            <p:nvPr/>
          </p:nvSpPr>
          <p:spPr bwMode="auto">
            <a:xfrm>
              <a:off x="2354" y="3387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Line 77"/>
            <p:cNvSpPr>
              <a:spLocks noChangeShapeType="1"/>
            </p:cNvSpPr>
            <p:nvPr/>
          </p:nvSpPr>
          <p:spPr bwMode="auto">
            <a:xfrm>
              <a:off x="2354" y="3434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78"/>
            <p:cNvSpPr>
              <a:spLocks noChangeShapeType="1"/>
            </p:cNvSpPr>
            <p:nvPr/>
          </p:nvSpPr>
          <p:spPr bwMode="auto">
            <a:xfrm>
              <a:off x="2354" y="3480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Rectangle 80"/>
            <p:cNvSpPr>
              <a:spLocks noChangeArrowheads="1"/>
            </p:cNvSpPr>
            <p:nvPr/>
          </p:nvSpPr>
          <p:spPr bwMode="auto">
            <a:xfrm>
              <a:off x="2712" y="3216"/>
              <a:ext cx="454" cy="29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1" name="Line 82"/>
            <p:cNvSpPr>
              <a:spLocks noChangeShapeType="1"/>
            </p:cNvSpPr>
            <p:nvPr/>
          </p:nvSpPr>
          <p:spPr bwMode="auto">
            <a:xfrm>
              <a:off x="2714" y="3269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2" name="Line 83"/>
            <p:cNvSpPr>
              <a:spLocks noChangeShapeType="1"/>
            </p:cNvSpPr>
            <p:nvPr/>
          </p:nvSpPr>
          <p:spPr bwMode="auto">
            <a:xfrm>
              <a:off x="2714" y="3316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3" name="Line 84"/>
            <p:cNvSpPr>
              <a:spLocks noChangeShapeType="1"/>
            </p:cNvSpPr>
            <p:nvPr/>
          </p:nvSpPr>
          <p:spPr bwMode="auto">
            <a:xfrm>
              <a:off x="2714" y="3363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4" name="Line 85"/>
            <p:cNvSpPr>
              <a:spLocks noChangeShapeType="1"/>
            </p:cNvSpPr>
            <p:nvPr/>
          </p:nvSpPr>
          <p:spPr bwMode="auto">
            <a:xfrm>
              <a:off x="2714" y="3410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5" name="Line 86"/>
            <p:cNvSpPr>
              <a:spLocks noChangeShapeType="1"/>
            </p:cNvSpPr>
            <p:nvPr/>
          </p:nvSpPr>
          <p:spPr bwMode="auto">
            <a:xfrm>
              <a:off x="2714" y="3457"/>
              <a:ext cx="45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6" name="Line 88"/>
            <p:cNvSpPr>
              <a:spLocks noChangeShapeType="1"/>
            </p:cNvSpPr>
            <p:nvPr/>
          </p:nvSpPr>
          <p:spPr bwMode="auto">
            <a:xfrm>
              <a:off x="2805" y="3247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7" name="Line 89"/>
            <p:cNvSpPr>
              <a:spLocks noChangeShapeType="1"/>
            </p:cNvSpPr>
            <p:nvPr/>
          </p:nvSpPr>
          <p:spPr bwMode="auto">
            <a:xfrm>
              <a:off x="2805" y="3294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90"/>
            <p:cNvSpPr>
              <a:spLocks noChangeShapeType="1"/>
            </p:cNvSpPr>
            <p:nvPr/>
          </p:nvSpPr>
          <p:spPr bwMode="auto">
            <a:xfrm>
              <a:off x="2805" y="3341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91"/>
            <p:cNvSpPr>
              <a:spLocks noChangeShapeType="1"/>
            </p:cNvSpPr>
            <p:nvPr/>
          </p:nvSpPr>
          <p:spPr bwMode="auto">
            <a:xfrm>
              <a:off x="2805" y="3387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92"/>
            <p:cNvSpPr>
              <a:spLocks noChangeShapeType="1"/>
            </p:cNvSpPr>
            <p:nvPr/>
          </p:nvSpPr>
          <p:spPr bwMode="auto">
            <a:xfrm>
              <a:off x="2805" y="3434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Line 93"/>
            <p:cNvSpPr>
              <a:spLocks noChangeShapeType="1"/>
            </p:cNvSpPr>
            <p:nvPr/>
          </p:nvSpPr>
          <p:spPr bwMode="auto">
            <a:xfrm>
              <a:off x="2805" y="3480"/>
              <a:ext cx="2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2" name="Line 94"/>
            <p:cNvSpPr>
              <a:spLocks noChangeShapeType="1"/>
            </p:cNvSpPr>
            <p:nvPr/>
          </p:nvSpPr>
          <p:spPr bwMode="auto">
            <a:xfrm>
              <a:off x="2024" y="3212"/>
              <a:ext cx="0" cy="309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423" name="Line 95"/>
            <p:cNvSpPr>
              <a:spLocks noChangeShapeType="1"/>
            </p:cNvSpPr>
            <p:nvPr/>
          </p:nvSpPr>
          <p:spPr bwMode="auto">
            <a:xfrm>
              <a:off x="2506" y="3212"/>
              <a:ext cx="0" cy="309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424" name="Line 96"/>
            <p:cNvSpPr>
              <a:spLocks noChangeShapeType="1"/>
            </p:cNvSpPr>
            <p:nvPr/>
          </p:nvSpPr>
          <p:spPr bwMode="auto">
            <a:xfrm>
              <a:off x="2940" y="3212"/>
              <a:ext cx="0" cy="309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99"/>
            <p:cNvGrpSpPr>
              <a:grpSpLocks/>
            </p:cNvGrpSpPr>
            <p:nvPr/>
          </p:nvGrpSpPr>
          <p:grpSpPr bwMode="auto">
            <a:xfrm>
              <a:off x="336" y="2551"/>
              <a:ext cx="912" cy="889"/>
              <a:chOff x="336" y="2304"/>
              <a:chExt cx="908" cy="968"/>
            </a:xfrm>
          </p:grpSpPr>
          <p:sp>
            <p:nvSpPr>
              <p:cNvPr id="15456" name="Text Box 97"/>
              <p:cNvSpPr txBox="1">
                <a:spLocks noChangeArrowheads="1"/>
              </p:cNvSpPr>
              <p:nvPr/>
            </p:nvSpPr>
            <p:spPr bwMode="auto">
              <a:xfrm>
                <a:off x="336" y="2832"/>
                <a:ext cx="908" cy="44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31750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 b="1">
                    <a:latin typeface="Arial" charset="0"/>
                  </a:rPr>
                  <a:t>L-type Ca</a:t>
                </a:r>
                <a:r>
                  <a:rPr lang="en-US" sz="1700" b="1" baseline="30000">
                    <a:latin typeface="Arial" charset="0"/>
                  </a:rPr>
                  <a:t>++</a:t>
                </a:r>
                <a:r>
                  <a:rPr lang="en-US" sz="1700" b="1">
                    <a:latin typeface="Arial" charset="0"/>
                  </a:rPr>
                  <a:t> channel</a:t>
                </a:r>
              </a:p>
            </p:txBody>
          </p:sp>
          <p:sp>
            <p:nvSpPr>
              <p:cNvPr id="15457" name="Line 98"/>
              <p:cNvSpPr>
                <a:spLocks noChangeShapeType="1"/>
              </p:cNvSpPr>
              <p:nvPr/>
            </p:nvSpPr>
            <p:spPr bwMode="auto">
              <a:xfrm flipV="1">
                <a:off x="816" y="2304"/>
                <a:ext cx="240" cy="52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5426" name="Text Box 105"/>
            <p:cNvSpPr txBox="1">
              <a:spLocks noChangeArrowheads="1"/>
            </p:cNvSpPr>
            <p:nvPr/>
          </p:nvSpPr>
          <p:spPr bwMode="auto">
            <a:xfrm>
              <a:off x="3037" y="1801"/>
              <a:ext cx="1177" cy="24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 b="1">
                  <a:latin typeface="Arial" charset="0"/>
                </a:rPr>
                <a:t>SR Ca</a:t>
              </a:r>
              <a:r>
                <a:rPr lang="en-US" sz="1700" b="1" baseline="30000">
                  <a:latin typeface="Arial" charset="0"/>
                </a:rPr>
                <a:t>++</a:t>
              </a:r>
              <a:r>
                <a:rPr lang="en-US" sz="1700" b="1">
                  <a:latin typeface="Arial" charset="0"/>
                </a:rPr>
                <a:t> ATPase</a:t>
              </a:r>
            </a:p>
          </p:txBody>
        </p:sp>
        <p:grpSp>
          <p:nvGrpSpPr>
            <p:cNvPr id="4" name="Group 142"/>
            <p:cNvGrpSpPr>
              <a:grpSpLocks/>
            </p:cNvGrpSpPr>
            <p:nvPr/>
          </p:nvGrpSpPr>
          <p:grpSpPr bwMode="auto">
            <a:xfrm>
              <a:off x="4206" y="768"/>
              <a:ext cx="820" cy="926"/>
              <a:chOff x="4206" y="1052"/>
              <a:chExt cx="820" cy="926"/>
            </a:xfrm>
          </p:grpSpPr>
          <p:grpSp>
            <p:nvGrpSpPr>
              <p:cNvPr id="5" name="Group 114"/>
              <p:cNvGrpSpPr>
                <a:grpSpLocks/>
              </p:cNvGrpSpPr>
              <p:nvPr/>
            </p:nvGrpSpPr>
            <p:grpSpPr bwMode="auto">
              <a:xfrm>
                <a:off x="4206" y="1052"/>
                <a:ext cx="820" cy="573"/>
                <a:chOff x="4224" y="672"/>
                <a:chExt cx="816" cy="624"/>
              </a:xfrm>
            </p:grpSpPr>
            <p:sp>
              <p:nvSpPr>
                <p:cNvPr id="15453" name="AutoShape 104"/>
                <p:cNvSpPr>
                  <a:spLocks noChangeArrowheads="1"/>
                </p:cNvSpPr>
                <p:nvPr/>
              </p:nvSpPr>
              <p:spPr bwMode="auto">
                <a:xfrm flipV="1">
                  <a:off x="4224" y="672"/>
                  <a:ext cx="816" cy="62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771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454" name="Oval 107"/>
                <p:cNvSpPr>
                  <a:spLocks noChangeArrowheads="1"/>
                </p:cNvSpPr>
                <p:nvPr/>
              </p:nvSpPr>
              <p:spPr bwMode="auto">
                <a:xfrm>
                  <a:off x="4416" y="720"/>
                  <a:ext cx="432" cy="4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455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4474" y="828"/>
                  <a:ext cx="303" cy="24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700">
                      <a:latin typeface="Arial" charset="0"/>
                    </a:rPr>
                    <a:t>NE</a:t>
                  </a:r>
                </a:p>
              </p:txBody>
            </p:sp>
          </p:grpSp>
          <p:grpSp>
            <p:nvGrpSpPr>
              <p:cNvPr id="6" name="Group 113"/>
              <p:cNvGrpSpPr>
                <a:grpSpLocks/>
              </p:cNvGrpSpPr>
              <p:nvPr/>
            </p:nvGrpSpPr>
            <p:grpSpPr bwMode="auto">
              <a:xfrm>
                <a:off x="4399" y="1625"/>
                <a:ext cx="434" cy="353"/>
                <a:chOff x="4446" y="1632"/>
                <a:chExt cx="432" cy="384"/>
              </a:xfrm>
            </p:grpSpPr>
            <p:sp>
              <p:nvSpPr>
                <p:cNvPr id="15451" name="AutoShape 111"/>
                <p:cNvSpPr>
                  <a:spLocks noChangeArrowheads="1"/>
                </p:cNvSpPr>
                <p:nvPr/>
              </p:nvSpPr>
              <p:spPr bwMode="auto">
                <a:xfrm>
                  <a:off x="4446" y="1632"/>
                  <a:ext cx="432" cy="384"/>
                </a:xfrm>
                <a:prstGeom prst="octagon">
                  <a:avLst>
                    <a:gd name="adj" fmla="val 29287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452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4512" y="1717"/>
                  <a:ext cx="288" cy="24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700">
                      <a:latin typeface="Arial" charset="0"/>
                    </a:rPr>
                    <a:t>Gs</a:t>
                  </a:r>
                </a:p>
              </p:txBody>
            </p:sp>
          </p:grpSp>
        </p:grpSp>
        <p:sp>
          <p:nvSpPr>
            <p:cNvPr id="15428" name="Text Box 115"/>
            <p:cNvSpPr txBox="1">
              <a:spLocks noChangeArrowheads="1"/>
            </p:cNvSpPr>
            <p:nvPr/>
          </p:nvSpPr>
          <p:spPr bwMode="auto">
            <a:xfrm>
              <a:off x="4371" y="2507"/>
              <a:ext cx="48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cAMP</a:t>
              </a:r>
            </a:p>
          </p:txBody>
        </p:sp>
        <p:sp>
          <p:nvSpPr>
            <p:cNvPr id="15429" name="Text Box 116"/>
            <p:cNvSpPr txBox="1">
              <a:spLocks noChangeArrowheads="1"/>
            </p:cNvSpPr>
            <p:nvPr/>
          </p:nvSpPr>
          <p:spPr bwMode="auto">
            <a:xfrm>
              <a:off x="4085" y="2860"/>
              <a:ext cx="105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Protein kinases</a:t>
              </a:r>
            </a:p>
          </p:txBody>
        </p:sp>
        <p:sp>
          <p:nvSpPr>
            <p:cNvPr id="15430" name="Text Box 117"/>
            <p:cNvSpPr txBox="1">
              <a:spLocks noChangeArrowheads="1"/>
            </p:cNvSpPr>
            <p:nvPr/>
          </p:nvSpPr>
          <p:spPr bwMode="auto">
            <a:xfrm>
              <a:off x="4001" y="2154"/>
              <a:ext cx="122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Adenylate cyclase</a:t>
              </a:r>
            </a:p>
          </p:txBody>
        </p:sp>
        <p:cxnSp>
          <p:nvCxnSpPr>
            <p:cNvPr id="15431" name="AutoShape 118"/>
            <p:cNvCxnSpPr>
              <a:cxnSpLocks noChangeShapeType="1"/>
              <a:stCxn id="15451" idx="2"/>
              <a:endCxn id="15430" idx="0"/>
            </p:cNvCxnSpPr>
            <p:nvPr/>
          </p:nvCxnSpPr>
          <p:spPr bwMode="auto">
            <a:xfrm flipH="1">
              <a:off x="4614" y="1700"/>
              <a:ext cx="2" cy="4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5432" name="AutoShape 119"/>
            <p:cNvCxnSpPr>
              <a:cxnSpLocks noChangeShapeType="1"/>
              <a:stCxn id="15430" idx="2"/>
              <a:endCxn id="15428" idx="0"/>
            </p:cNvCxnSpPr>
            <p:nvPr/>
          </p:nvCxnSpPr>
          <p:spPr bwMode="auto">
            <a:xfrm>
              <a:off x="4617" y="2371"/>
              <a:ext cx="0" cy="13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5433" name="AutoShape 120"/>
            <p:cNvCxnSpPr>
              <a:cxnSpLocks noChangeShapeType="1"/>
              <a:stCxn id="15428" idx="2"/>
              <a:endCxn id="15429" idx="0"/>
            </p:cNvCxnSpPr>
            <p:nvPr/>
          </p:nvCxnSpPr>
          <p:spPr bwMode="auto">
            <a:xfrm flipH="1">
              <a:off x="4616" y="2724"/>
              <a:ext cx="1" cy="13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sp>
          <p:nvSpPr>
            <p:cNvPr id="15434" name="Text Box 121"/>
            <p:cNvSpPr txBox="1">
              <a:spLocks noChangeArrowheads="1"/>
            </p:cNvSpPr>
            <p:nvPr/>
          </p:nvSpPr>
          <p:spPr bwMode="auto">
            <a:xfrm>
              <a:off x="4063" y="3212"/>
              <a:ext cx="11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Phosphorylation</a:t>
              </a:r>
            </a:p>
          </p:txBody>
        </p:sp>
        <p:cxnSp>
          <p:nvCxnSpPr>
            <p:cNvPr id="15435" name="AutoShape 122"/>
            <p:cNvCxnSpPr>
              <a:cxnSpLocks noChangeShapeType="1"/>
              <a:stCxn id="15429" idx="2"/>
              <a:endCxn id="15434" idx="0"/>
            </p:cNvCxnSpPr>
            <p:nvPr/>
          </p:nvCxnSpPr>
          <p:spPr bwMode="auto">
            <a:xfrm>
              <a:off x="4616" y="3076"/>
              <a:ext cx="1" cy="13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5436" name="AutoShape 123"/>
            <p:cNvCxnSpPr>
              <a:cxnSpLocks noChangeShapeType="1"/>
              <a:stCxn id="15434" idx="2"/>
              <a:endCxn id="15456" idx="2"/>
            </p:cNvCxnSpPr>
            <p:nvPr/>
          </p:nvCxnSpPr>
          <p:spPr bwMode="auto">
            <a:xfrm rot="16200000" flipV="1">
              <a:off x="2698" y="1510"/>
              <a:ext cx="13" cy="3825"/>
            </a:xfrm>
            <a:prstGeom prst="bentConnector3">
              <a:avLst>
                <a:gd name="adj1" fmla="val -5778574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5437" name="AutoShape 124"/>
            <p:cNvCxnSpPr>
              <a:cxnSpLocks noChangeShapeType="1"/>
              <a:stCxn id="15434" idx="1"/>
              <a:endCxn id="15426" idx="2"/>
            </p:cNvCxnSpPr>
            <p:nvPr/>
          </p:nvCxnSpPr>
          <p:spPr bwMode="auto">
            <a:xfrm rot="10800000">
              <a:off x="3628" y="2032"/>
              <a:ext cx="430" cy="1287"/>
            </a:xfrm>
            <a:prstGeom prst="bentConnector2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5438" name="AutoShape 146"/>
            <p:cNvCxnSpPr>
              <a:cxnSpLocks noChangeShapeType="1"/>
              <a:stCxn id="15434" idx="1"/>
              <a:endCxn id="15413" idx="1"/>
            </p:cNvCxnSpPr>
            <p:nvPr/>
          </p:nvCxnSpPr>
          <p:spPr bwMode="auto">
            <a:xfrm flipH="1">
              <a:off x="3164" y="3328"/>
              <a:ext cx="894" cy="4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5439" name="Text Box 131"/>
            <p:cNvSpPr txBox="1">
              <a:spLocks noChangeArrowheads="1"/>
            </p:cNvSpPr>
            <p:nvPr/>
          </p:nvSpPr>
          <p:spPr bwMode="auto">
            <a:xfrm>
              <a:off x="240" y="336"/>
              <a:ext cx="3648" cy="114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 u="sng" dirty="0">
                  <a:latin typeface="Arial" charset="0"/>
                </a:rPr>
                <a:t>Norepinephrine </a:t>
              </a:r>
              <a:r>
                <a:rPr lang="en-US" sz="1700" u="sng" dirty="0" smtClean="0">
                  <a:latin typeface="Arial" charset="0"/>
                  <a:sym typeface="Symbol" charset="2"/>
                </a:rPr>
                <a:t>inotropic effects act</a:t>
              </a:r>
              <a:r>
                <a:rPr lang="en-US" sz="1700" u="sng" dirty="0" smtClean="0">
                  <a:latin typeface="Arial" charset="0"/>
                </a:rPr>
                <a:t> </a:t>
              </a:r>
              <a:r>
                <a:rPr lang="en-US" sz="1700" u="sng" dirty="0">
                  <a:latin typeface="Arial" charset="0"/>
                </a:rPr>
                <a:t>by </a:t>
              </a:r>
              <a:r>
                <a:rPr lang="en-US" sz="1700" u="sng" dirty="0">
                  <a:latin typeface="Arial" charset="0"/>
                  <a:sym typeface="Symbol" charset="2"/>
                </a:rPr>
                <a:t> </a:t>
              </a:r>
              <a:r>
                <a:rPr lang="en-US" sz="1700" u="sng" dirty="0" smtClean="0">
                  <a:latin typeface="Arial" charset="0"/>
                </a:rPr>
                <a:t>[</a:t>
              </a:r>
              <a:r>
                <a:rPr lang="en-US" sz="1700" u="sng" dirty="0">
                  <a:latin typeface="Arial" charset="0"/>
                </a:rPr>
                <a:t>Ca</a:t>
              </a:r>
              <a:r>
                <a:rPr lang="en-US" sz="1700" u="sng" baseline="30000" dirty="0">
                  <a:latin typeface="Arial" charset="0"/>
                </a:rPr>
                <a:t>++</a:t>
              </a:r>
              <a:r>
                <a:rPr lang="en-US" sz="1700" u="sng" dirty="0">
                  <a:latin typeface="Arial" charset="0"/>
                </a:rPr>
                <a:t>] inside:</a:t>
              </a:r>
            </a:p>
            <a:p>
              <a:pPr eaLnBrk="0" hangingPunct="0">
                <a:lnSpc>
                  <a:spcPct val="110000"/>
                </a:lnSpc>
              </a:pPr>
              <a:r>
                <a:rPr lang="en-US" sz="1700" dirty="0">
                  <a:latin typeface="Arial" charset="0"/>
                </a:rPr>
                <a:t>1) </a:t>
              </a:r>
              <a:r>
                <a:rPr lang="en-US" sz="1700" dirty="0" smtClean="0">
                  <a:latin typeface="Arial" charset="0"/>
                  <a:sym typeface="Symbol" charset="2"/>
                </a:rPr>
                <a:t> opening </a:t>
              </a:r>
              <a:r>
                <a:rPr lang="en-US" sz="1700" dirty="0" smtClean="0">
                  <a:latin typeface="Arial" charset="0"/>
                </a:rPr>
                <a:t>of </a:t>
              </a:r>
              <a:r>
                <a:rPr lang="en-US" sz="1700" dirty="0">
                  <a:latin typeface="Arial" charset="0"/>
                </a:rPr>
                <a:t>L type Ca</a:t>
              </a:r>
              <a:r>
                <a:rPr lang="en-US" sz="1700" baseline="30000" dirty="0">
                  <a:latin typeface="Arial" charset="0"/>
                </a:rPr>
                <a:t>++ </a:t>
              </a:r>
              <a:r>
                <a:rPr lang="en-US" sz="1700" dirty="0">
                  <a:latin typeface="Arial" charset="0"/>
                </a:rPr>
                <a:t>channels</a:t>
              </a:r>
            </a:p>
            <a:p>
              <a:pPr eaLnBrk="0" hangingPunct="0">
                <a:lnSpc>
                  <a:spcPct val="110000"/>
                </a:lnSpc>
              </a:pPr>
              <a:r>
                <a:rPr lang="en-US" sz="1700" dirty="0">
                  <a:latin typeface="Arial" charset="0"/>
                </a:rPr>
                <a:t>2) </a:t>
              </a:r>
              <a:r>
                <a:rPr lang="en-US" sz="1700" dirty="0">
                  <a:latin typeface="Arial" charset="0"/>
                  <a:sym typeface="Symbol" charset="2"/>
                </a:rPr>
                <a:t></a:t>
              </a:r>
              <a:r>
                <a:rPr lang="en-US" sz="1700" dirty="0">
                  <a:latin typeface="Arial" charset="0"/>
                </a:rPr>
                <a:t> Ca</a:t>
              </a:r>
              <a:r>
                <a:rPr lang="en-US" sz="1700" baseline="30000" dirty="0">
                  <a:latin typeface="Arial" charset="0"/>
                </a:rPr>
                <a:t>++</a:t>
              </a:r>
              <a:r>
                <a:rPr lang="en-US" sz="1700" dirty="0">
                  <a:latin typeface="Arial" charset="0"/>
                </a:rPr>
                <a:t> release from </a:t>
              </a:r>
              <a:r>
                <a:rPr lang="en-US" sz="1700" dirty="0" smtClean="0">
                  <a:latin typeface="Arial" charset="0"/>
                </a:rPr>
                <a:t>sarcoplasmic reticulum</a:t>
              </a:r>
            </a:p>
            <a:p>
              <a:pPr eaLnBrk="0" hangingPunct="0">
                <a:lnSpc>
                  <a:spcPct val="110000"/>
                </a:lnSpc>
              </a:pPr>
              <a:r>
                <a:rPr lang="en-US" sz="1700" u="sng" dirty="0" smtClean="0">
                  <a:latin typeface="Arial" charset="0"/>
                </a:rPr>
                <a:t>Norepinephrine:</a:t>
              </a:r>
              <a:r>
                <a:rPr lang="en-US" sz="1700" dirty="0" smtClean="0">
                  <a:latin typeface="Arial" charset="0"/>
                </a:rPr>
                <a:t> </a:t>
              </a:r>
              <a:r>
                <a:rPr lang="en-US" sz="1700" dirty="0" smtClean="0">
                  <a:latin typeface="Arial" charset="0"/>
                  <a:sym typeface="Symbol" charset="2"/>
                </a:rPr>
                <a:t> activity </a:t>
              </a:r>
              <a:r>
                <a:rPr lang="en-US" sz="1700" dirty="0" smtClean="0">
                  <a:latin typeface="Arial" charset="0"/>
                </a:rPr>
                <a:t>of SERCA which removes Ca</a:t>
              </a:r>
              <a:r>
                <a:rPr lang="en-US" sz="1700" baseline="30000" dirty="0" smtClean="0">
                  <a:latin typeface="Arial" charset="0"/>
                </a:rPr>
                <a:t>++</a:t>
              </a:r>
              <a:r>
                <a:rPr lang="en-US" sz="1700" dirty="0" smtClean="0">
                  <a:latin typeface="Arial" charset="0"/>
                </a:rPr>
                <a:t> from tropinin C ( + lusitropic) &amp; </a:t>
              </a:r>
              <a:r>
                <a:rPr lang="en-US" sz="1700" dirty="0">
                  <a:latin typeface="Arial" charset="0"/>
                </a:rPr>
                <a:t>stores more Ca</a:t>
              </a:r>
              <a:r>
                <a:rPr lang="en-US" sz="1700" baseline="30000" dirty="0">
                  <a:latin typeface="Arial" charset="0"/>
                </a:rPr>
                <a:t>++</a:t>
              </a:r>
              <a:r>
                <a:rPr lang="en-US" sz="1700" dirty="0">
                  <a:latin typeface="Arial" charset="0"/>
                </a:rPr>
                <a:t> in SR for next </a:t>
              </a:r>
              <a:r>
                <a:rPr lang="en-US" sz="1700" dirty="0" smtClean="0">
                  <a:latin typeface="Arial" charset="0"/>
                </a:rPr>
                <a:t>contraction ( + inotropic)</a:t>
              </a:r>
              <a:endParaRPr lang="en-US" sz="1700" dirty="0">
                <a:latin typeface="Arial" charset="0"/>
              </a:endParaRPr>
            </a:p>
          </p:txBody>
        </p:sp>
        <p:grpSp>
          <p:nvGrpSpPr>
            <p:cNvPr id="7" name="Group 161"/>
            <p:cNvGrpSpPr>
              <a:grpSpLocks/>
            </p:cNvGrpSpPr>
            <p:nvPr/>
          </p:nvGrpSpPr>
          <p:grpSpPr bwMode="auto">
            <a:xfrm>
              <a:off x="3648" y="3408"/>
              <a:ext cx="289" cy="265"/>
              <a:chOff x="6384" y="3337"/>
              <a:chExt cx="289" cy="265"/>
            </a:xfrm>
          </p:grpSpPr>
          <p:sp>
            <p:nvSpPr>
              <p:cNvPr id="15447" name="Oval 155"/>
              <p:cNvSpPr>
                <a:spLocks noChangeArrowheads="1"/>
              </p:cNvSpPr>
              <p:nvPr/>
            </p:nvSpPr>
            <p:spPr bwMode="auto">
              <a:xfrm>
                <a:off x="6384" y="3337"/>
                <a:ext cx="289" cy="26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48" name="Text Box 154"/>
              <p:cNvSpPr txBox="1">
                <a:spLocks noChangeArrowheads="1"/>
              </p:cNvSpPr>
              <p:nvPr/>
            </p:nvSpPr>
            <p:spPr bwMode="auto">
              <a:xfrm>
                <a:off x="6432" y="3360"/>
                <a:ext cx="193" cy="22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 b="1"/>
                  <a:t>+</a:t>
                </a:r>
              </a:p>
            </p:txBody>
          </p:sp>
        </p:grpSp>
        <p:grpSp>
          <p:nvGrpSpPr>
            <p:cNvPr id="8" name="Group 162"/>
            <p:cNvGrpSpPr>
              <a:grpSpLocks/>
            </p:cNvGrpSpPr>
            <p:nvPr/>
          </p:nvGrpSpPr>
          <p:grpSpPr bwMode="auto">
            <a:xfrm>
              <a:off x="1056" y="4032"/>
              <a:ext cx="289" cy="265"/>
              <a:chOff x="6384" y="3337"/>
              <a:chExt cx="289" cy="265"/>
            </a:xfrm>
          </p:grpSpPr>
          <p:sp>
            <p:nvSpPr>
              <p:cNvPr id="15445" name="Oval 163"/>
              <p:cNvSpPr>
                <a:spLocks noChangeArrowheads="1"/>
              </p:cNvSpPr>
              <p:nvPr/>
            </p:nvSpPr>
            <p:spPr bwMode="auto">
              <a:xfrm>
                <a:off x="6384" y="3337"/>
                <a:ext cx="289" cy="26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46" name="Text Box 164"/>
              <p:cNvSpPr txBox="1">
                <a:spLocks noChangeArrowheads="1"/>
              </p:cNvSpPr>
              <p:nvPr/>
            </p:nvSpPr>
            <p:spPr bwMode="auto">
              <a:xfrm>
                <a:off x="6432" y="3360"/>
                <a:ext cx="193" cy="22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 b="1"/>
                  <a:t>+</a:t>
                </a:r>
              </a:p>
            </p:txBody>
          </p:sp>
        </p:grpSp>
        <p:grpSp>
          <p:nvGrpSpPr>
            <p:cNvPr id="9" name="Group 165"/>
            <p:cNvGrpSpPr>
              <a:grpSpLocks/>
            </p:cNvGrpSpPr>
            <p:nvPr/>
          </p:nvGrpSpPr>
          <p:grpSpPr bwMode="auto">
            <a:xfrm>
              <a:off x="3482" y="2258"/>
              <a:ext cx="289" cy="265"/>
              <a:chOff x="6384" y="3337"/>
              <a:chExt cx="289" cy="265"/>
            </a:xfrm>
          </p:grpSpPr>
          <p:sp>
            <p:nvSpPr>
              <p:cNvPr id="15443" name="Oval 166"/>
              <p:cNvSpPr>
                <a:spLocks noChangeArrowheads="1"/>
              </p:cNvSpPr>
              <p:nvPr/>
            </p:nvSpPr>
            <p:spPr bwMode="auto">
              <a:xfrm>
                <a:off x="6384" y="3337"/>
                <a:ext cx="289" cy="26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44" name="Text Box 167"/>
              <p:cNvSpPr txBox="1">
                <a:spLocks noChangeArrowheads="1"/>
              </p:cNvSpPr>
              <p:nvPr/>
            </p:nvSpPr>
            <p:spPr bwMode="auto">
              <a:xfrm>
                <a:off x="6432" y="3360"/>
                <a:ext cx="193" cy="22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 b="1"/>
                  <a:t>+</a:t>
                </a:r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120650" y="3124200"/>
            <a:ext cx="4367213" cy="21780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lIns="182880" rIns="182880">
            <a:spAutoFit/>
          </a:bodyPr>
          <a:lstStyle/>
          <a:p>
            <a:pPr marL="457200" indent="-457200" eaLnBrk="0" hangingPunct="0"/>
            <a:r>
              <a:rPr lang="en-US" sz="1700" u="sng">
                <a:latin typeface="Arial" charset="0"/>
              </a:rPr>
              <a:t>Phases of cardiac cycle: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>
                <a:latin typeface="Arial" charset="0"/>
              </a:rPr>
              <a:t>Atrial contraction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 i="1">
                <a:latin typeface="Arial" charset="0"/>
              </a:rPr>
              <a:t>Isovolumetric ventricular contraction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 i="1">
                <a:latin typeface="Arial" charset="0"/>
              </a:rPr>
              <a:t>Rapid ejection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 i="1">
                <a:latin typeface="Arial" charset="0"/>
              </a:rPr>
              <a:t>Slow ejection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>
                <a:latin typeface="Arial" charset="0"/>
              </a:rPr>
              <a:t>Isovolumetric ventricular relaxation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>
                <a:latin typeface="Arial" charset="0"/>
              </a:rPr>
              <a:t>Rapid ventricular filling</a:t>
            </a:r>
          </a:p>
          <a:p>
            <a:pPr marL="457200" indent="-457200" eaLnBrk="0" hangingPunct="0">
              <a:buFontTx/>
              <a:buAutoNum type="arabicPeriod"/>
            </a:pPr>
            <a:r>
              <a:rPr lang="en-US" sz="1700">
                <a:latin typeface="Arial" charset="0"/>
              </a:rPr>
              <a:t>Slow ventricular filling</a:t>
            </a:r>
          </a:p>
        </p:txBody>
      </p:sp>
      <p:pic>
        <p:nvPicPr>
          <p:cNvPr id="17411" name="Picture 3" descr="cardiac anatom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73063"/>
            <a:ext cx="3581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6096000"/>
            <a:ext cx="3148013" cy="517525"/>
          </a:xfrm>
          <a:prstGeom prst="rect">
            <a:avLst/>
          </a:prstGeom>
          <a:noFill/>
          <a:ln w="15875">
            <a:noFill/>
            <a:miter lim="800000"/>
            <a:headEnd/>
            <a:tailEnd type="none" w="med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Figures courtesy of R.E. Klabunde, Ph.D.</a:t>
            </a:r>
          </a:p>
          <a:p>
            <a:pPr eaLnBrk="0" hangingPunct="0"/>
            <a:r>
              <a:rPr lang="en-US" sz="1400"/>
              <a:t>http://www.cvphysiology.com/</a:t>
            </a:r>
          </a:p>
        </p:txBody>
      </p:sp>
      <p:pic>
        <p:nvPicPr>
          <p:cNvPr id="17413" name="Picture 5" descr="cardiac_cyc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838200"/>
            <a:ext cx="444976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4"/>
          <p:cNvSpPr txBox="1">
            <a:spLocks noChangeArrowheads="1"/>
          </p:cNvSpPr>
          <p:nvPr/>
        </p:nvSpPr>
        <p:spPr bwMode="auto">
          <a:xfrm>
            <a:off x="5178425" y="111125"/>
            <a:ext cx="2136775" cy="5746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lIns="45720" rIns="4572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700">
                <a:latin typeface="Arial" charset="0"/>
              </a:rPr>
              <a:t>Systole = contraction</a:t>
            </a:r>
          </a:p>
          <a:p>
            <a:pPr eaLnBrk="0" hangingPunct="0">
              <a:lnSpc>
                <a:spcPct val="90000"/>
              </a:lnSpc>
            </a:pPr>
            <a:r>
              <a:rPr lang="en-US" sz="1700">
                <a:latin typeface="Arial" charset="0"/>
              </a:rPr>
              <a:t>Diastole = relaxation</a:t>
            </a:r>
          </a:p>
        </p:txBody>
      </p:sp>
      <p:grpSp>
        <p:nvGrpSpPr>
          <p:cNvPr id="17415" name="Group 23"/>
          <p:cNvGrpSpPr>
            <a:grpSpLocks/>
          </p:cNvGrpSpPr>
          <p:nvPr/>
        </p:nvGrpSpPr>
        <p:grpSpPr bwMode="auto">
          <a:xfrm>
            <a:off x="3505200" y="3543300"/>
            <a:ext cx="3778250" cy="3071813"/>
            <a:chOff x="2208" y="2232"/>
            <a:chExt cx="2380" cy="1935"/>
          </a:xfrm>
        </p:grpSpPr>
        <p:sp>
          <p:nvSpPr>
            <p:cNvPr id="17425" name="Text Box 15"/>
            <p:cNvSpPr txBox="1">
              <a:spLocks noChangeArrowheads="1"/>
            </p:cNvSpPr>
            <p:nvPr/>
          </p:nvSpPr>
          <p:spPr bwMode="auto">
            <a:xfrm>
              <a:off x="2208" y="3936"/>
              <a:ext cx="184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EDV - ESV = Stroke Volume</a:t>
              </a:r>
            </a:p>
          </p:txBody>
        </p:sp>
        <p:sp>
          <p:nvSpPr>
            <p:cNvPr id="17426" name="Line 17"/>
            <p:cNvSpPr>
              <a:spLocks noChangeShapeType="1"/>
            </p:cNvSpPr>
            <p:nvPr/>
          </p:nvSpPr>
          <p:spPr bwMode="auto">
            <a:xfrm flipV="1">
              <a:off x="2928" y="2958"/>
              <a:ext cx="1660" cy="9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7" name="Line 18"/>
            <p:cNvSpPr>
              <a:spLocks noChangeShapeType="1"/>
            </p:cNvSpPr>
            <p:nvPr/>
          </p:nvSpPr>
          <p:spPr bwMode="auto">
            <a:xfrm flipV="1">
              <a:off x="2352" y="2232"/>
              <a:ext cx="1496" cy="17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741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168275"/>
            <a:ext cx="1828800" cy="669925"/>
          </a:xfrm>
          <a:ln w="28575"/>
        </p:spPr>
        <p:txBody>
          <a:bodyPr>
            <a:spAutoFit/>
          </a:bodyPr>
          <a:lstStyle/>
          <a:p>
            <a:pPr eaLnBrk="1" hangingPunct="1"/>
            <a:r>
              <a:rPr lang="en-US" sz="1800" smtClean="0"/>
              <a:t>Phases of the cardiac cycle</a:t>
            </a:r>
          </a:p>
        </p:txBody>
      </p:sp>
      <p:grpSp>
        <p:nvGrpSpPr>
          <p:cNvPr id="17417" name="Group 24"/>
          <p:cNvGrpSpPr>
            <a:grpSpLocks/>
          </p:cNvGrpSpPr>
          <p:nvPr/>
        </p:nvGrpSpPr>
        <p:grpSpPr bwMode="auto">
          <a:xfrm>
            <a:off x="7239000" y="228600"/>
            <a:ext cx="1439863" cy="1371600"/>
            <a:chOff x="4560" y="144"/>
            <a:chExt cx="907" cy="864"/>
          </a:xfrm>
        </p:grpSpPr>
        <p:sp>
          <p:nvSpPr>
            <p:cNvPr id="17423" name="Text Box 20"/>
            <p:cNvSpPr txBox="1">
              <a:spLocks noChangeArrowheads="1"/>
            </p:cNvSpPr>
            <p:nvPr/>
          </p:nvSpPr>
          <p:spPr bwMode="auto">
            <a:xfrm>
              <a:off x="4656" y="144"/>
              <a:ext cx="811" cy="32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0" rIns="0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1700">
                  <a:latin typeface="Arial" charset="0"/>
                </a:rPr>
                <a:t>Aortic valve closes</a:t>
              </a:r>
            </a:p>
          </p:txBody>
        </p:sp>
        <p:sp>
          <p:nvSpPr>
            <p:cNvPr id="17424" name="Line 21"/>
            <p:cNvSpPr>
              <a:spLocks noChangeShapeType="1"/>
            </p:cNvSpPr>
            <p:nvPr/>
          </p:nvSpPr>
          <p:spPr bwMode="auto">
            <a:xfrm flipH="1">
              <a:off x="4560" y="480"/>
              <a:ext cx="528" cy="52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17418" name="Group 25"/>
          <p:cNvGrpSpPr>
            <a:grpSpLocks/>
          </p:cNvGrpSpPr>
          <p:nvPr/>
        </p:nvGrpSpPr>
        <p:grpSpPr bwMode="auto">
          <a:xfrm>
            <a:off x="990600" y="5508625"/>
            <a:ext cx="2706688" cy="381000"/>
            <a:chOff x="240" y="3470"/>
            <a:chExt cx="1705" cy="240"/>
          </a:xfrm>
        </p:grpSpPr>
        <p:sp>
          <p:nvSpPr>
            <p:cNvPr id="17421" name="AutoShape 10"/>
            <p:cNvSpPr>
              <a:spLocks noChangeArrowheads="1"/>
            </p:cNvSpPr>
            <p:nvPr/>
          </p:nvSpPr>
          <p:spPr bwMode="auto">
            <a:xfrm>
              <a:off x="240" y="3470"/>
              <a:ext cx="1705" cy="2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rgbClr val="FF3300"/>
              </a:solidFill>
              <a:prstDash val="dash"/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422" name="Text Box 11"/>
            <p:cNvSpPr txBox="1">
              <a:spLocks noChangeArrowheads="1"/>
            </p:cNvSpPr>
            <p:nvPr/>
          </p:nvSpPr>
          <p:spPr bwMode="auto">
            <a:xfrm>
              <a:off x="288" y="3480"/>
              <a:ext cx="1553" cy="221"/>
            </a:xfrm>
            <a:prstGeom prst="rect">
              <a:avLst/>
            </a:prstGeom>
            <a:solidFill>
              <a:schemeClr val="bg1"/>
            </a:solidFill>
            <a:ln w="28575">
              <a:noFill/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 i="1">
                  <a:latin typeface="Arial" charset="0"/>
                </a:rPr>
                <a:t>Phases 2,3,4  = Systole</a:t>
              </a:r>
            </a:p>
          </p:txBody>
        </p:sp>
      </p:grpSp>
      <p:cxnSp>
        <p:nvCxnSpPr>
          <p:cNvPr id="17419" name="AutoShape 26"/>
          <p:cNvCxnSpPr>
            <a:cxnSpLocks noChangeShapeType="1"/>
            <a:stCxn id="17422" idx="0"/>
            <a:endCxn id="17420" idx="2"/>
          </p:cNvCxnSpPr>
          <p:nvPr/>
        </p:nvCxnSpPr>
        <p:spPr bwMode="auto">
          <a:xfrm flipV="1">
            <a:off x="2300288" y="4471988"/>
            <a:ext cx="34925" cy="1052512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17420" name="AutoShape 8"/>
          <p:cNvSpPr>
            <a:spLocks noChangeArrowheads="1"/>
          </p:cNvSpPr>
          <p:nvPr/>
        </p:nvSpPr>
        <p:spPr bwMode="auto">
          <a:xfrm>
            <a:off x="246063" y="3690938"/>
            <a:ext cx="4176712" cy="7667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3300"/>
            </a:solidFill>
            <a:prstDash val="dash"/>
            <a:round/>
            <a:headEnd/>
            <a:tailEnd type="none" w="med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04775"/>
            <a:ext cx="5410200" cy="657225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1800" b="1" i="1" smtClean="0"/>
              <a:t>Within the normal range as ventricular muscle is stretched the force of contraction increases.</a:t>
            </a:r>
          </a:p>
        </p:txBody>
      </p:sp>
      <p:sp>
        <p:nvSpPr>
          <p:cNvPr id="18435" name="Text Box 10"/>
          <p:cNvSpPr txBox="1">
            <a:spLocks noChangeArrowheads="1"/>
          </p:cNvSpPr>
          <p:nvPr/>
        </p:nvSpPr>
        <p:spPr bwMode="auto">
          <a:xfrm>
            <a:off x="228600" y="2819400"/>
            <a:ext cx="5181600" cy="3937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 b="1" i="1" u="sng" dirty="0">
                <a:solidFill>
                  <a:schemeClr val="tx2"/>
                </a:solidFill>
                <a:latin typeface="Arial" charset="0"/>
              </a:rPr>
              <a:t>Preload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: the degree to which the myocardium is stretched just before contraction.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dirty="0">
                <a:solidFill>
                  <a:schemeClr val="tx2"/>
                </a:solidFill>
                <a:latin typeface="Arial" charset="0"/>
              </a:rPr>
              <a:t>Preload for the right ventricle is estimated as central venous pressure (CVP</a:t>
            </a:r>
            <a:r>
              <a:rPr lang="en-US" sz="1700" dirty="0" smtClean="0">
                <a:solidFill>
                  <a:schemeClr val="tx2"/>
                </a:solidFill>
                <a:latin typeface="Arial" charset="0"/>
              </a:rPr>
              <a:t>) </a:t>
            </a:r>
            <a:r>
              <a:rPr lang="en-US" sz="1700" dirty="0">
                <a:solidFill>
                  <a:schemeClr val="tx2"/>
                </a:solidFill>
                <a:latin typeface="Arial" charset="0"/>
              </a:rPr>
              <a:t>or right atrial pressure.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dirty="0">
                <a:solidFill>
                  <a:schemeClr val="tx2"/>
                </a:solidFill>
                <a:latin typeface="Arial" charset="0"/>
              </a:rPr>
              <a:t>Preload for the left ventricle is estimated as left atrial pressure by measuring PCWP (Pulmonary capillary wedge pressure)</a:t>
            </a:r>
            <a:endParaRPr lang="en-US" sz="1700" b="1" i="1" dirty="0">
              <a:solidFill>
                <a:schemeClr val="tx2"/>
              </a:solidFill>
              <a:latin typeface="Arial" charset="0"/>
            </a:endParaRPr>
          </a:p>
          <a:p>
            <a:pPr eaLnBrk="0" hangingPunct="0">
              <a:lnSpc>
                <a:spcPct val="110000"/>
              </a:lnSpc>
              <a:spcAft>
                <a:spcPts val="300"/>
              </a:spcAft>
            </a:pPr>
            <a:r>
              <a:rPr lang="en-US" sz="1700" b="1" i="1" u="sng" dirty="0">
                <a:solidFill>
                  <a:schemeClr val="tx2"/>
                </a:solidFill>
                <a:latin typeface="Arial" charset="0"/>
              </a:rPr>
              <a:t>Afterload: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 the pressure against which blood is ejected from the heart.</a:t>
            </a:r>
          </a:p>
          <a:p>
            <a:pPr eaLnBrk="0" hangingPunct="0">
              <a:lnSpc>
                <a:spcPct val="110000"/>
              </a:lnSpc>
              <a:spcAft>
                <a:spcPts val="300"/>
              </a:spcAft>
            </a:pPr>
            <a:r>
              <a:rPr lang="en-US" sz="1700" dirty="0">
                <a:solidFill>
                  <a:schemeClr val="tx2"/>
                </a:solidFill>
                <a:latin typeface="Arial" charset="0"/>
              </a:rPr>
              <a:t>Afterload for the right ventricle is pulmonary artery pressure during ejection.</a:t>
            </a:r>
          </a:p>
          <a:p>
            <a:pPr eaLnBrk="0" hangingPunct="0">
              <a:lnSpc>
                <a:spcPct val="110000"/>
              </a:lnSpc>
              <a:spcAft>
                <a:spcPts val="300"/>
              </a:spcAft>
            </a:pPr>
            <a:r>
              <a:rPr lang="en-US" sz="1700" dirty="0">
                <a:solidFill>
                  <a:schemeClr val="tx2"/>
                </a:solidFill>
                <a:latin typeface="Arial" charset="0"/>
              </a:rPr>
              <a:t>Afterload for the left ventricle is aortic pressure during ejection.</a:t>
            </a:r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244475" y="901700"/>
            <a:ext cx="4114800" cy="182245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u="sng">
                <a:solidFill>
                  <a:schemeClr val="tx2"/>
                </a:solidFill>
                <a:latin typeface="Arial" charset="0"/>
              </a:rPr>
              <a:t>The Frank-Starling Mechanism:</a:t>
            </a:r>
          </a:p>
          <a:p>
            <a:pPr lvl="1"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stretch (preload) 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</a:t>
            </a:r>
          </a:p>
          <a:p>
            <a:pPr lvl="1"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 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affinity of troponin C for Ca</a:t>
            </a:r>
            <a:r>
              <a:rPr lang="en-US" sz="1700" b="1" i="1" baseline="30000">
                <a:solidFill>
                  <a:schemeClr val="tx2"/>
                </a:solidFill>
                <a:latin typeface="Arial" charset="0"/>
              </a:rPr>
              <a:t>++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     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force of contraction.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 u="sng">
                <a:solidFill>
                  <a:schemeClr val="tx2"/>
                </a:solidFill>
                <a:latin typeface="Arial" charset="0"/>
              </a:rPr>
              <a:t>An equivalent statement is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: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 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EDVV 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charset="2"/>
              </a:rPr>
              <a:t>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stroke volume</a:t>
            </a:r>
          </a:p>
        </p:txBody>
      </p:sp>
      <p:grpSp>
        <p:nvGrpSpPr>
          <p:cNvPr id="18437" name="Group 15"/>
          <p:cNvGrpSpPr>
            <a:grpSpLocks/>
          </p:cNvGrpSpPr>
          <p:nvPr/>
        </p:nvGrpSpPr>
        <p:grpSpPr bwMode="auto">
          <a:xfrm>
            <a:off x="5484813" y="838200"/>
            <a:ext cx="3468687" cy="4114800"/>
            <a:chOff x="5485606" y="914400"/>
            <a:chExt cx="3467894" cy="4114800"/>
          </a:xfrm>
        </p:grpSpPr>
        <p:sp>
          <p:nvSpPr>
            <p:cNvPr id="18440" name="Text Box 4"/>
            <p:cNvSpPr txBox="1">
              <a:spLocks noChangeArrowheads="1"/>
            </p:cNvSpPr>
            <p:nvPr/>
          </p:nvSpPr>
          <p:spPr bwMode="auto">
            <a:xfrm>
              <a:off x="5981700" y="4403725"/>
              <a:ext cx="29718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Initial myocardial fiber length</a:t>
              </a:r>
            </a:p>
            <a:p>
              <a:pPr eaLnBrk="0" hangingPunct="0"/>
              <a:r>
                <a:rPr lang="en-US" sz="1700" i="1">
                  <a:latin typeface="Arial" charset="0"/>
                </a:rPr>
                <a:t>or</a:t>
              </a:r>
              <a:r>
                <a:rPr lang="en-US" sz="1700">
                  <a:latin typeface="Arial" charset="0"/>
                </a:rPr>
                <a:t> EDVV </a:t>
              </a:r>
              <a:r>
                <a:rPr lang="en-US" sz="1700" b="1">
                  <a:latin typeface="Arial" charset="0"/>
                </a:rPr>
                <a:t>or</a:t>
              </a:r>
              <a:r>
                <a:rPr lang="en-US" sz="1700">
                  <a:latin typeface="Arial" charset="0"/>
                </a:rPr>
                <a:t> atrial pressure</a:t>
              </a:r>
            </a:p>
          </p:txBody>
        </p:sp>
        <p:sp>
          <p:nvSpPr>
            <p:cNvPr id="18441" name="Text Box 5"/>
            <p:cNvSpPr txBox="1">
              <a:spLocks noChangeArrowheads="1"/>
            </p:cNvSpPr>
            <p:nvPr/>
          </p:nvSpPr>
          <p:spPr bwMode="auto">
            <a:xfrm rot="-5400000">
              <a:off x="4660900" y="2333625"/>
              <a:ext cx="2274888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Force of contraction </a:t>
              </a:r>
              <a:r>
                <a:rPr lang="en-US" sz="1700" b="1">
                  <a:latin typeface="Arial" charset="0"/>
                </a:rPr>
                <a:t>or</a:t>
              </a:r>
              <a:r>
                <a:rPr lang="en-US" sz="1700">
                  <a:latin typeface="Arial" charset="0"/>
                </a:rPr>
                <a:t> Stroke Volume</a:t>
              </a:r>
            </a:p>
          </p:txBody>
        </p:sp>
        <p:grpSp>
          <p:nvGrpSpPr>
            <p:cNvPr id="18442" name="Group 6"/>
            <p:cNvGrpSpPr>
              <a:grpSpLocks/>
            </p:cNvGrpSpPr>
            <p:nvPr/>
          </p:nvGrpSpPr>
          <p:grpSpPr bwMode="auto">
            <a:xfrm>
              <a:off x="6323013" y="1355725"/>
              <a:ext cx="2379663" cy="2965450"/>
              <a:chOff x="3829" y="516"/>
              <a:chExt cx="1728" cy="2012"/>
            </a:xfrm>
          </p:grpSpPr>
          <p:sp>
            <p:nvSpPr>
              <p:cNvPr id="18444" name="Line 7"/>
              <p:cNvSpPr>
                <a:spLocks noChangeShapeType="1"/>
              </p:cNvSpPr>
              <p:nvPr/>
            </p:nvSpPr>
            <p:spPr bwMode="auto">
              <a:xfrm>
                <a:off x="3829" y="2528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45" name="Line 8"/>
              <p:cNvSpPr>
                <a:spLocks noChangeShapeType="1"/>
              </p:cNvSpPr>
              <p:nvPr/>
            </p:nvSpPr>
            <p:spPr bwMode="auto">
              <a:xfrm rot="5400000" flipH="1" flipV="1">
                <a:off x="2824" y="1521"/>
                <a:ext cx="201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46" name="Freeform 9"/>
              <p:cNvSpPr>
                <a:spLocks/>
              </p:cNvSpPr>
              <p:nvPr/>
            </p:nvSpPr>
            <p:spPr bwMode="auto">
              <a:xfrm>
                <a:off x="3840" y="704"/>
                <a:ext cx="1632" cy="1824"/>
              </a:xfrm>
              <a:custGeom>
                <a:avLst/>
                <a:gdLst>
                  <a:gd name="T0" fmla="*/ 0 w 1632"/>
                  <a:gd name="T1" fmla="*/ 1824 h 1824"/>
                  <a:gd name="T2" fmla="*/ 432 w 1632"/>
                  <a:gd name="T3" fmla="*/ 864 h 1824"/>
                  <a:gd name="T4" fmla="*/ 679 w 1632"/>
                  <a:gd name="T5" fmla="*/ 459 h 1824"/>
                  <a:gd name="T6" fmla="*/ 1008 w 1632"/>
                  <a:gd name="T7" fmla="*/ 192 h 1824"/>
                  <a:gd name="T8" fmla="*/ 1331 w 1632"/>
                  <a:gd name="T9" fmla="*/ 68 h 1824"/>
                  <a:gd name="T10" fmla="*/ 1632 w 1632"/>
                  <a:gd name="T11" fmla="*/ 0 h 18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32"/>
                  <a:gd name="T19" fmla="*/ 0 h 1824"/>
                  <a:gd name="T20" fmla="*/ 1632 w 1632"/>
                  <a:gd name="T21" fmla="*/ 1824 h 18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32" h="1824">
                    <a:moveTo>
                      <a:pt x="0" y="1824"/>
                    </a:moveTo>
                    <a:cubicBezTo>
                      <a:pt x="132" y="1480"/>
                      <a:pt x="319" y="1091"/>
                      <a:pt x="432" y="864"/>
                    </a:cubicBezTo>
                    <a:cubicBezTo>
                      <a:pt x="545" y="637"/>
                      <a:pt x="583" y="571"/>
                      <a:pt x="679" y="459"/>
                    </a:cubicBezTo>
                    <a:cubicBezTo>
                      <a:pt x="775" y="347"/>
                      <a:pt x="900" y="257"/>
                      <a:pt x="1008" y="192"/>
                    </a:cubicBezTo>
                    <a:cubicBezTo>
                      <a:pt x="1116" y="127"/>
                      <a:pt x="1227" y="100"/>
                      <a:pt x="1331" y="68"/>
                    </a:cubicBezTo>
                    <a:cubicBezTo>
                      <a:pt x="1435" y="36"/>
                      <a:pt x="1569" y="14"/>
                      <a:pt x="1632" y="0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8443" name="Text Box 13"/>
            <p:cNvSpPr txBox="1">
              <a:spLocks noChangeArrowheads="1"/>
            </p:cNvSpPr>
            <p:nvPr/>
          </p:nvSpPr>
          <p:spPr bwMode="auto">
            <a:xfrm>
              <a:off x="6492875" y="914400"/>
              <a:ext cx="24384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30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Cardiac function curve</a:t>
              </a:r>
            </a:p>
          </p:txBody>
        </p:sp>
      </p:grp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6019800" y="5029200"/>
            <a:ext cx="28956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The cardiac function curve is an expression of the Frank Starling mechanism</a:t>
            </a:r>
          </a:p>
        </p:txBody>
      </p:sp>
      <p:sp>
        <p:nvSpPr>
          <p:cNvPr id="18439" name="Text Box 14"/>
          <p:cNvSpPr txBox="1">
            <a:spLocks noChangeArrowheads="1"/>
          </p:cNvSpPr>
          <p:nvPr/>
        </p:nvSpPr>
        <p:spPr bwMode="auto">
          <a:xfrm>
            <a:off x="5867400" y="6019800"/>
            <a:ext cx="3200400" cy="5635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lIns="45720" rIns="4572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700">
                <a:latin typeface="Arial" charset="0"/>
              </a:rPr>
              <a:t>CVP is blood pressure at the entrance to the right ventricle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9720</TotalTime>
  <Words>3180</Words>
  <Application>Microsoft Office PowerPoint</Application>
  <PresentationFormat>On-screen Show (4:3)</PresentationFormat>
  <Paragraphs>562</Paragraphs>
  <Slides>39</Slides>
  <Notes>36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Default Design</vt:lpstr>
      <vt:lpstr>Equation</vt:lpstr>
      <vt:lpstr>Worksheet</vt:lpstr>
      <vt:lpstr>The heart as a pump: outline</vt:lpstr>
      <vt:lpstr>Characteristics of cardiac muscle</vt:lpstr>
      <vt:lpstr>Ca++ binding to troponin C allows actin and myosin to form a cross bridge</vt:lpstr>
      <vt:lpstr>Pathway for Ca++ entry in myocytes</vt:lpstr>
      <vt:lpstr>Excitation contraction coupling</vt:lpstr>
      <vt:lpstr>Sympathetic stimulation of the myocardium increases rate and force of contraction and rate of relaxation</vt:lpstr>
      <vt:lpstr>Cellular mechanism of sympathetic effects on myocardium</vt:lpstr>
      <vt:lpstr>Phases of the cardiac cycle</vt:lpstr>
      <vt:lpstr>Within the normal range as ventricular muscle is stretched the force of contraction increases.</vt:lpstr>
      <vt:lpstr>Pulmonary Capillary Wedge Pressure (PCWP) estimates:    left atrial pressure = preload for left ventricle    left ventricular pressure during diastole</vt:lpstr>
      <vt:lpstr>Venous return &amp; cardiac output are equal except for momentary adjustments. What comes in goes out.</vt:lpstr>
      <vt:lpstr>The Frank-Starling mechanism maintains equal cardiac output from the left and right heart</vt:lpstr>
      <vt:lpstr>Ejection fraction and contractility</vt:lpstr>
      <vt:lpstr>dP/dt, ejection fraction &amp; contractility</vt:lpstr>
      <vt:lpstr>Pressure-volume work &amp; myocardial QO2 </vt:lpstr>
      <vt:lpstr>Ventricular pressure - volume loop</vt:lpstr>
      <vt:lpstr>Compliance</vt:lpstr>
      <vt:lpstr>Effect of an increase in preload on PV loop (change in diastolic function)</vt:lpstr>
      <vt:lpstr>At constant preload &amp; contractility, an increase in afterload decreases stroke volume (change in systolic function)</vt:lpstr>
      <vt:lpstr>An increase in afterload decreases stroke volume so end systolic volume is greater</vt:lpstr>
      <vt:lpstr>Normally when afterload increases SV is maintained by an increase in contractility</vt:lpstr>
      <vt:lpstr>The failing heart may not be able to increase contractility when afterload increases</vt:lpstr>
      <vt:lpstr>Beta 1 adrenergic stimulation increases stroke volume</vt:lpstr>
      <vt:lpstr>Systolic dysfunction: a decrease in contractility</vt:lpstr>
      <vt:lpstr>Compensation for systolic dysfunction</vt:lpstr>
      <vt:lpstr>Diastolic function, compliance &amp; relaxation</vt:lpstr>
      <vt:lpstr>Diastolic dysfunction</vt:lpstr>
      <vt:lpstr>Stroke volume is a function of preload, contractility and afterload</vt:lpstr>
      <vt:lpstr>Mean arterial pressure is determined by cardiac output and total peripheral resistance</vt:lpstr>
      <vt:lpstr>Cardiac output, heart rate and stroke volume</vt:lpstr>
      <vt:lpstr>Sympathetic stimulation increases heart rate</vt:lpstr>
      <vt:lpstr>Parasympathetic effects on heart rate</vt:lpstr>
      <vt:lpstr>Summary of factors regulating heart rate</vt:lpstr>
      <vt:lpstr>Summary of factors regulating stroke volume</vt:lpstr>
      <vt:lpstr>Effect of sympathetic stimulation on force &amp; duration of contraction</vt:lpstr>
      <vt:lpstr>Autonomic effects on ventricular myocardium</vt:lpstr>
      <vt:lpstr>Natriuretic peptides</vt:lpstr>
      <vt:lpstr>After cardiac transplantation the heart adapts to exercise by increasing SV</vt:lpstr>
      <vt:lpstr>Effect of age on cardiac function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Systems</dc:creator>
  <cp:lastModifiedBy>pbrand</cp:lastModifiedBy>
  <cp:revision>589</cp:revision>
  <dcterms:created xsi:type="dcterms:W3CDTF">2004-08-23T14:27:07Z</dcterms:created>
  <dcterms:modified xsi:type="dcterms:W3CDTF">2011-10-25T15:20:00Z</dcterms:modified>
</cp:coreProperties>
</file>